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301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03" r:id="rId12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5"/>
    </p:embeddedFont>
    <p:embeddedFont>
      <p:font typeface="Ebrima" panose="02000000000000000000" pitchFamily="2" charset="0"/>
      <p:regular r:id="rId16"/>
      <p:bold r:id="rId17"/>
    </p:embeddedFont>
    <p:embeddedFont>
      <p:font typeface="Tw Cen MT Condensed" panose="020B0606020104020203" pitchFamily="34" charset="0"/>
      <p:regular r:id="rId18"/>
      <p:bold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89" autoAdjust="0"/>
  </p:normalViewPr>
  <p:slideViewPr>
    <p:cSldViewPr>
      <p:cViewPr>
        <p:scale>
          <a:sx n="90" d="100"/>
          <a:sy n="90" d="100"/>
        </p:scale>
        <p:origin x="-164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35166994106089"/>
          <c:y val="0.29503105590062112"/>
          <c:w val="0.26326129666011788"/>
          <c:h val="0.4161490683229813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23762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2376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376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376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376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4772975939860343E-2"/>
                  <c:y val="9.48346810382010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78700143412101E-2"/>
                  <c:y val="4.9684047580225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9746023491393846E-2"/>
                  <c:y val="-6.60485145141706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643486842112495"/>
                  <c:y val="-0.165918455188955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8332702036092748E-2"/>
                  <c:y val="-6.9829611154498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47524">
                <a:noFill/>
              </a:ln>
            </c:spPr>
            <c:txPr>
              <a:bodyPr/>
              <a:lstStyle/>
              <a:p>
                <a:pPr>
                  <a:defRPr sz="201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Sheet1!$B$9:$B$13</c:f>
              <c:strCache>
                <c:ptCount val="5"/>
                <c:pt idx="0">
                  <c:v>Flooring</c:v>
                </c:pt>
                <c:pt idx="1">
                  <c:v>Training </c:v>
                </c:pt>
                <c:pt idx="2">
                  <c:v>Hazard Identification</c:v>
                </c:pt>
                <c:pt idx="3">
                  <c:v>Fraud</c:v>
                </c:pt>
                <c:pt idx="4">
                  <c:v>Footwear</c:v>
                </c:pt>
              </c:strCache>
            </c:strRef>
          </c:cat>
          <c:val>
            <c:numRef>
              <c:f>Sheet1!$C$9:$C$13</c:f>
              <c:numCache>
                <c:formatCode>0%</c:formatCode>
                <c:ptCount val="5"/>
                <c:pt idx="0">
                  <c:v>0.5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4752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1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102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5105400"/>
            <a:ext cx="6400800" cy="914400"/>
          </a:xfrm>
        </p:spPr>
        <p:txBody>
          <a:bodyPr/>
          <a:lstStyle/>
          <a:p>
            <a:r>
              <a:rPr lang="en-US" sz="7200" dirty="0" smtClean="0"/>
              <a:t>Slip, Trip, and Fall Prevention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102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5105400"/>
            <a:ext cx="6400800" cy="914400"/>
          </a:xfrm>
        </p:spPr>
        <p:txBody>
          <a:bodyPr/>
          <a:lstStyle/>
          <a:p>
            <a:r>
              <a:rPr lang="en-US" sz="7200" dirty="0" smtClean="0"/>
              <a:t>Slip, Trip, and Fall Prevention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153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Slip, Trip, and Fall Facts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19400"/>
            <a:ext cx="6248400" cy="3276600"/>
          </a:xfrm>
        </p:spPr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n-US" altLang="en-US" dirty="0" smtClean="0"/>
              <a:t>Slips and falls are the </a:t>
            </a:r>
            <a:r>
              <a:rPr lang="en-US" altLang="en-US" b="1" dirty="0" smtClean="0">
                <a:solidFill>
                  <a:srgbClr val="800000"/>
                </a:solidFill>
              </a:rPr>
              <a:t>leading cause of death</a:t>
            </a:r>
            <a:r>
              <a:rPr lang="en-US" altLang="en-US" dirty="0" smtClean="0"/>
              <a:t> in the workplace.</a:t>
            </a:r>
          </a:p>
          <a:p>
            <a:pPr eaLnBrk="1" hangingPunct="1">
              <a:lnSpc>
                <a:spcPct val="90000"/>
              </a:lnSpc>
              <a:spcAft>
                <a:spcPct val="45000"/>
              </a:spcAft>
            </a:pPr>
            <a:r>
              <a:rPr lang="en-US" altLang="en-US" dirty="0" smtClean="0"/>
              <a:t>Slips and falls account for </a:t>
            </a:r>
            <a:r>
              <a:rPr lang="en-US" altLang="en-US" b="1" dirty="0" smtClean="0">
                <a:solidFill>
                  <a:srgbClr val="800000"/>
                </a:solidFill>
              </a:rPr>
              <a:t>more than 20% of all disabling injuries</a:t>
            </a:r>
            <a:r>
              <a:rPr lang="en-US" altLang="en-US" b="1" dirty="0" smtClean="0"/>
              <a:t>.</a:t>
            </a:r>
            <a:endParaRPr lang="en-US" altLang="en-US" dirty="0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According to the</a:t>
            </a:r>
            <a:br>
              <a:rPr lang="en-US" altLang="en-US" sz="3200"/>
            </a:br>
            <a:r>
              <a:rPr lang="en-US" altLang="en-US" sz="4000" b="1"/>
              <a:t>National Safety Council</a:t>
            </a:r>
            <a:r>
              <a:rPr lang="en-US" altLang="en-US" sz="4000"/>
              <a:t>:</a:t>
            </a: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914400" y="2743200"/>
            <a:ext cx="731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Objectives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Understand what causes slips, trips, and falls in healthcare.</a:t>
            </a:r>
          </a:p>
          <a:p>
            <a:r>
              <a:rPr lang="en-US" altLang="en-US" smtClean="0"/>
              <a:t>Discuss solutions to preventing slips, trips, and falls.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Slips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05800" cy="1676400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n-US" altLang="en-US" b="1" dirty="0" smtClean="0"/>
              <a:t>Slip: </a:t>
            </a:r>
            <a:r>
              <a:rPr lang="en-US" altLang="en-US" dirty="0" smtClean="0"/>
              <a:t>Loss of balance caused by </a:t>
            </a:r>
            <a:r>
              <a:rPr lang="en-US" altLang="en-US" b="1" dirty="0" smtClean="0">
                <a:solidFill>
                  <a:srgbClr val="800000"/>
                </a:solidFill>
              </a:rPr>
              <a:t>too little friction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between a person’s foot and a walking surface</a:t>
            </a:r>
          </a:p>
        </p:txBody>
      </p:sp>
      <p:pic>
        <p:nvPicPr>
          <p:cNvPr id="7174" name="Picture 6" descr="sidewalk-ice-wipe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540000" cy="304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pping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/>
          <a:stretch>
            <a:fillRect/>
          </a:stretch>
        </p:blipFill>
        <p:spPr bwMode="auto">
          <a:xfrm>
            <a:off x="4343400" y="2743200"/>
            <a:ext cx="2430463" cy="2895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mDSC00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>
            <a:fillRect/>
          </a:stretch>
        </p:blipFill>
        <p:spPr bwMode="auto">
          <a:xfrm>
            <a:off x="6248400" y="4648200"/>
            <a:ext cx="1752600" cy="14859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685800"/>
          </a:xfrm>
        </p:spPr>
        <p:txBody>
          <a:bodyPr/>
          <a:lstStyle/>
          <a:p>
            <a:pPr algn="ctr" eaLnBrk="1" hangingPunct="1">
              <a:spcAft>
                <a:spcPct val="20000"/>
              </a:spcAft>
              <a:buFontTx/>
              <a:buNone/>
            </a:pPr>
            <a:r>
              <a:rPr lang="en-US" altLang="en-US" b="1" dirty="0" smtClean="0"/>
              <a:t>Trip: </a:t>
            </a:r>
            <a:r>
              <a:rPr lang="en-US" altLang="en-US" dirty="0" smtClean="0"/>
              <a:t>Hit an object, lose your balance, and fall.</a:t>
            </a:r>
          </a:p>
        </p:txBody>
      </p:sp>
      <p:pic>
        <p:nvPicPr>
          <p:cNvPr id="8198" name="Picture 6" descr="slip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961864" cy="1905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triphazard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2961864" cy="1905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cbprops+0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7250" r="34688" b="36250"/>
          <a:stretch>
            <a:fillRect/>
          </a:stretch>
        </p:blipFill>
        <p:spPr bwMode="auto">
          <a:xfrm>
            <a:off x="5029200" y="2133600"/>
            <a:ext cx="2961864" cy="1905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2961864" cy="19050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Falls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4694238" cy="1447800"/>
          </a:xfrm>
        </p:spPr>
        <p:txBody>
          <a:bodyPr/>
          <a:lstStyle/>
          <a:p>
            <a:pPr marL="457200" lvl="1" indent="-342900" eaLnBrk="1" hangingPunct="1">
              <a:buFont typeface="Arial" charset="0"/>
              <a:buChar char="•"/>
            </a:pPr>
            <a:r>
              <a:rPr lang="en-US" altLang="en-US" sz="2400" dirty="0" smtClean="0"/>
              <a:t>Falls on the same level</a:t>
            </a:r>
          </a:p>
          <a:p>
            <a:pPr marL="457200" lvl="1" indent="-342900" eaLnBrk="1" hangingPunct="1">
              <a:buFont typeface="Arial" charset="0"/>
              <a:buChar char="•"/>
            </a:pPr>
            <a:r>
              <a:rPr lang="en-US" altLang="en-US" sz="2400" dirty="0" smtClean="0"/>
              <a:t>Falls to lower level</a:t>
            </a:r>
          </a:p>
          <a:p>
            <a:pPr marL="457200" lvl="1" indent="-342900" eaLnBrk="1" hangingPunct="1">
              <a:buFont typeface="Arial" charset="0"/>
              <a:buChar char="•"/>
            </a:pPr>
            <a:r>
              <a:rPr lang="en-US" altLang="en-US" sz="2400" dirty="0" smtClean="0"/>
              <a:t>Jumps to lower level</a:t>
            </a:r>
            <a:endParaRPr lang="en-US" alt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15240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30000"/>
              </a:spcAft>
            </a:pPr>
            <a:r>
              <a:rPr lang="en-US" altLang="en-US" sz="3200" b="1" dirty="0"/>
              <a:t>Fall: </a:t>
            </a:r>
            <a:r>
              <a:rPr lang="en-US" altLang="en-US" sz="3200" dirty="0"/>
              <a:t>When you lose your balance and drop to the floor</a:t>
            </a:r>
            <a:endParaRPr lang="en-US" altLang="en-US" sz="1500" dirty="0"/>
          </a:p>
        </p:txBody>
      </p:sp>
      <p:pic>
        <p:nvPicPr>
          <p:cNvPr id="9221" name="Picture 5" descr="Acute%20Care%20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3180862" cy="209647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34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4615"/>
            <a:ext cx="2596499" cy="390378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0"/>
          <a:stretch>
            <a:fillRect/>
          </a:stretch>
        </p:blipFill>
        <p:spPr bwMode="auto">
          <a:xfrm>
            <a:off x="6561139" y="3200400"/>
            <a:ext cx="1985026" cy="28194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  <p:bldP spid="9220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Causes of Slip, Trip, and Fall Accidents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549275"/>
            <a:ext cx="8763000" cy="5800726"/>
            <a:chOff x="-8" y="586"/>
            <a:chExt cx="6451" cy="3654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0583"/>
                </p:ext>
              </p:extLst>
            </p:nvPr>
          </p:nvGraphicFramePr>
          <p:xfrm>
            <a:off x="-8" y="586"/>
            <a:ext cx="6451" cy="36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768" y="1056"/>
              <a:ext cx="427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362200" y="59578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Source: National Floor Safety Institute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867400" y="3048000"/>
            <a:ext cx="1295400" cy="838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807881" y="1447800"/>
            <a:ext cx="1306919" cy="838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What Can You Do to Prevent Slips, Trips, and Falls?</a:t>
            </a:r>
            <a:endParaRPr lang="en-US" altLang="en-US" sz="4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Always look for wet floors and spills on </a:t>
            </a:r>
            <a:br>
              <a:rPr lang="en-US" altLang="en-US" dirty="0" smtClean="0"/>
            </a:br>
            <a:r>
              <a:rPr lang="en-US" altLang="en-US" dirty="0" smtClean="0"/>
              <a:t>the floor.</a:t>
            </a:r>
          </a:p>
          <a:p>
            <a:r>
              <a:rPr lang="en-US" altLang="en-US" dirty="0" smtClean="0"/>
              <a:t>Clean them up when you can.</a:t>
            </a:r>
          </a:p>
          <a:p>
            <a:r>
              <a:rPr lang="en-US" altLang="en-US" dirty="0" smtClean="0"/>
              <a:t>When you can’t, make sure warning signs are used.</a:t>
            </a:r>
          </a:p>
          <a:p>
            <a:r>
              <a:rPr lang="en-US" altLang="en-US" dirty="0" smtClean="0"/>
              <a:t>When it’s wet outside, make sure to wipe your shoes on entrance mats.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What Can You Do to Prevent Slips, Trips, and Falls?</a:t>
            </a:r>
            <a:endParaRPr lang="en-US" altLang="en-US" sz="44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Keep all cords out of the way or covered.</a:t>
            </a:r>
          </a:p>
          <a:p>
            <a:r>
              <a:rPr lang="en-US" altLang="en-US" dirty="0" smtClean="0"/>
              <a:t>Keep all drawers closed.</a:t>
            </a:r>
          </a:p>
          <a:p>
            <a:r>
              <a:rPr lang="en-US" altLang="en-US" dirty="0" smtClean="0"/>
              <a:t>Return patient equipment back to designated storage areas.</a:t>
            </a:r>
          </a:p>
          <a:p>
            <a:r>
              <a:rPr lang="en-US" altLang="en-US" dirty="0" smtClean="0"/>
              <a:t>Wear appropriate footwear.</a:t>
            </a:r>
          </a:p>
          <a:p>
            <a:r>
              <a:rPr lang="en-US" altLang="en-US" dirty="0" smtClean="0"/>
              <a:t>Watch your step!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221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Impact</vt:lpstr>
      <vt:lpstr>Ebrima</vt:lpstr>
      <vt:lpstr>Tw Cen MT Condensed</vt:lpstr>
      <vt:lpstr>Default Design</vt:lpstr>
      <vt:lpstr>Custom Design</vt:lpstr>
      <vt:lpstr>PowerPoint Presentation</vt:lpstr>
      <vt:lpstr>Slip, Trip, and Fall Facts</vt:lpstr>
      <vt:lpstr>Objectives</vt:lpstr>
      <vt:lpstr>Slips</vt:lpstr>
      <vt:lpstr>Trips</vt:lpstr>
      <vt:lpstr>Falls</vt:lpstr>
      <vt:lpstr>Causes of Slip, Trip, and Fall Accidents</vt:lpstr>
      <vt:lpstr>What Can You Do to Prevent Slips, Trips, and Falls?</vt:lpstr>
      <vt:lpstr>What Can You Do to Prevent Slips, Trips, and Falls?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2018-06-04T20:38:51Z</dcterms:modified>
</cp:coreProperties>
</file>