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notesMasterIdLst>
    <p:notesMasterId r:id="rId14"/>
  </p:notesMasterIdLst>
  <p:handoutMasterIdLst>
    <p:handoutMasterId r:id="rId15"/>
  </p:handoutMasterIdLst>
  <p:sldIdLst>
    <p:sldId id="301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03" r:id="rId13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6"/>
    </p:embeddedFont>
    <p:embeddedFont>
      <p:font typeface="Arial Black" panose="020B0A04020102020204" pitchFamily="34" charset="0"/>
      <p:bold r:id="rId17"/>
    </p:embeddedFont>
    <p:embeddedFont>
      <p:font typeface="Ebrima" panose="02000000000000000000" pitchFamily="2" charset="0"/>
      <p:regular r:id="rId18"/>
      <p:bold r:id="rId19"/>
    </p:embeddedFont>
    <p:embeddedFont>
      <p:font typeface="Tw Cen MT Condensed" panose="020B0606020104020203" pitchFamily="34" charset="0"/>
      <p:regular r:id="rId20"/>
      <p:bold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6699FF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>
      <p:cViewPr>
        <p:scale>
          <a:sx n="90" d="100"/>
          <a:sy n="90" d="100"/>
        </p:scale>
        <p:origin x="-16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010-3EDF-404D-B6B5-24586214188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ACF1-2A53-40AF-83B2-1FEF4E01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B62D9F-8B40-4092-A939-8702EF9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>
              <a:defRPr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F3A2-F762-453D-9460-55B122B3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777B-19A0-451B-A2CF-F486AC8F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9E15-1573-4C0C-83B3-FD980A32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-13649" y="2742928"/>
            <a:ext cx="9175512" cy="4157951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8402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822787"/>
              <a:gd name="connsiteY0" fmla="*/ 263 h 5344999"/>
              <a:gd name="connsiteX1" fmla="*/ 4384110 w 7822787"/>
              <a:gd name="connsiteY1" fmla="*/ 1250845 h 5344999"/>
              <a:gd name="connsiteX2" fmla="*/ 7784020 w 7822787"/>
              <a:gd name="connsiteY2" fmla="*/ 801929 h 5344999"/>
              <a:gd name="connsiteX3" fmla="*/ 7822787 w 7822787"/>
              <a:gd name="connsiteY3" fmla="*/ 2443856 h 5344999"/>
              <a:gd name="connsiteX4" fmla="*/ 5968381 w 7822787"/>
              <a:gd name="connsiteY4" fmla="*/ 4244825 h 5344999"/>
              <a:gd name="connsiteX5" fmla="*/ 0 w 7822787"/>
              <a:gd name="connsiteY5" fmla="*/ 5344572 h 5344999"/>
              <a:gd name="connsiteX6" fmla="*/ 0 w 7822787"/>
              <a:gd name="connsiteY6" fmla="*/ 263 h 5344999"/>
              <a:gd name="connsiteX0" fmla="*/ 0 w 7830962"/>
              <a:gd name="connsiteY0" fmla="*/ 263 h 5344999"/>
              <a:gd name="connsiteX1" fmla="*/ 4384110 w 7830962"/>
              <a:gd name="connsiteY1" fmla="*/ 1250845 h 5344999"/>
              <a:gd name="connsiteX2" fmla="*/ 7784020 w 7830962"/>
              <a:gd name="connsiteY2" fmla="*/ 801929 h 5344999"/>
              <a:gd name="connsiteX3" fmla="*/ 7822787 w 7830962"/>
              <a:gd name="connsiteY3" fmla="*/ 2443856 h 5344999"/>
              <a:gd name="connsiteX4" fmla="*/ 5968381 w 7830962"/>
              <a:gd name="connsiteY4" fmla="*/ 4244825 h 5344999"/>
              <a:gd name="connsiteX5" fmla="*/ 0 w 7830962"/>
              <a:gd name="connsiteY5" fmla="*/ 5344572 h 5344999"/>
              <a:gd name="connsiteX6" fmla="*/ 0 w 7830962"/>
              <a:gd name="connsiteY6" fmla="*/ 263 h 5344999"/>
              <a:gd name="connsiteX0" fmla="*/ 0 w 7820597"/>
              <a:gd name="connsiteY0" fmla="*/ 263 h 5344999"/>
              <a:gd name="connsiteX1" fmla="*/ 4384110 w 7820597"/>
              <a:gd name="connsiteY1" fmla="*/ 1250845 h 5344999"/>
              <a:gd name="connsiteX2" fmla="*/ 7784020 w 7820597"/>
              <a:gd name="connsiteY2" fmla="*/ 801929 h 5344999"/>
              <a:gd name="connsiteX3" fmla="*/ 7811167 w 7820597"/>
              <a:gd name="connsiteY3" fmla="*/ 2034422 h 5344999"/>
              <a:gd name="connsiteX4" fmla="*/ 5968381 w 7820597"/>
              <a:gd name="connsiteY4" fmla="*/ 4244825 h 5344999"/>
              <a:gd name="connsiteX5" fmla="*/ 0 w 7820597"/>
              <a:gd name="connsiteY5" fmla="*/ 5344572 h 5344999"/>
              <a:gd name="connsiteX6" fmla="*/ 0 w 7820597"/>
              <a:gd name="connsiteY6" fmla="*/ 263 h 5344999"/>
              <a:gd name="connsiteX0" fmla="*/ 0 w 7784167"/>
              <a:gd name="connsiteY0" fmla="*/ 263 h 5344999"/>
              <a:gd name="connsiteX1" fmla="*/ 4384110 w 7784167"/>
              <a:gd name="connsiteY1" fmla="*/ 1250845 h 5344999"/>
              <a:gd name="connsiteX2" fmla="*/ 7784020 w 7784167"/>
              <a:gd name="connsiteY2" fmla="*/ 801929 h 5344999"/>
              <a:gd name="connsiteX3" fmla="*/ 7671724 w 7784167"/>
              <a:gd name="connsiteY3" fmla="*/ 2074045 h 5344999"/>
              <a:gd name="connsiteX4" fmla="*/ 5968381 w 7784167"/>
              <a:gd name="connsiteY4" fmla="*/ 4244825 h 5344999"/>
              <a:gd name="connsiteX5" fmla="*/ 0 w 7784167"/>
              <a:gd name="connsiteY5" fmla="*/ 5344572 h 5344999"/>
              <a:gd name="connsiteX6" fmla="*/ 0 w 7784167"/>
              <a:gd name="connsiteY6" fmla="*/ 263 h 5344999"/>
              <a:gd name="connsiteX0" fmla="*/ 0 w 7784438"/>
              <a:gd name="connsiteY0" fmla="*/ 263 h 5344999"/>
              <a:gd name="connsiteX1" fmla="*/ 4384110 w 7784438"/>
              <a:gd name="connsiteY1" fmla="*/ 1250845 h 5344999"/>
              <a:gd name="connsiteX2" fmla="*/ 7784020 w 7784438"/>
              <a:gd name="connsiteY2" fmla="*/ 801929 h 5344999"/>
              <a:gd name="connsiteX3" fmla="*/ 7729825 w 7784438"/>
              <a:gd name="connsiteY3" fmla="*/ 2074045 h 5344999"/>
              <a:gd name="connsiteX4" fmla="*/ 5968381 w 7784438"/>
              <a:gd name="connsiteY4" fmla="*/ 4244825 h 5344999"/>
              <a:gd name="connsiteX5" fmla="*/ 0 w 7784438"/>
              <a:gd name="connsiteY5" fmla="*/ 5344572 h 5344999"/>
              <a:gd name="connsiteX6" fmla="*/ 0 w 7784438"/>
              <a:gd name="connsiteY6" fmla="*/ 263 h 5344999"/>
              <a:gd name="connsiteX0" fmla="*/ 0 w 7784190"/>
              <a:gd name="connsiteY0" fmla="*/ 263 h 5344999"/>
              <a:gd name="connsiteX1" fmla="*/ 4384110 w 7784190"/>
              <a:gd name="connsiteY1" fmla="*/ 1250845 h 5344999"/>
              <a:gd name="connsiteX2" fmla="*/ 7784020 w 7784190"/>
              <a:gd name="connsiteY2" fmla="*/ 801929 h 5344999"/>
              <a:gd name="connsiteX3" fmla="*/ 7729825 w 7784190"/>
              <a:gd name="connsiteY3" fmla="*/ 2074045 h 5344999"/>
              <a:gd name="connsiteX4" fmla="*/ 5968381 w 7784190"/>
              <a:gd name="connsiteY4" fmla="*/ 4244825 h 5344999"/>
              <a:gd name="connsiteX5" fmla="*/ 0 w 7784190"/>
              <a:gd name="connsiteY5" fmla="*/ 5344572 h 5344999"/>
              <a:gd name="connsiteX6" fmla="*/ 0 w 7784190"/>
              <a:gd name="connsiteY6" fmla="*/ 263 h 5344999"/>
              <a:gd name="connsiteX0" fmla="*/ 0 w 7784020"/>
              <a:gd name="connsiteY0" fmla="*/ 263 h 5344999"/>
              <a:gd name="connsiteX1" fmla="*/ 4384110 w 7784020"/>
              <a:gd name="connsiteY1" fmla="*/ 1250845 h 5344999"/>
              <a:gd name="connsiteX2" fmla="*/ 7784020 w 7784020"/>
              <a:gd name="connsiteY2" fmla="*/ 801929 h 5344999"/>
              <a:gd name="connsiteX3" fmla="*/ 7729825 w 7784020"/>
              <a:gd name="connsiteY3" fmla="*/ 2074045 h 5344999"/>
              <a:gd name="connsiteX4" fmla="*/ 5968381 w 7784020"/>
              <a:gd name="connsiteY4" fmla="*/ 4244825 h 5344999"/>
              <a:gd name="connsiteX5" fmla="*/ 0 w 7784020"/>
              <a:gd name="connsiteY5" fmla="*/ 5344572 h 5344999"/>
              <a:gd name="connsiteX6" fmla="*/ 0 w 7784020"/>
              <a:gd name="connsiteY6" fmla="*/ 263 h 5344999"/>
              <a:gd name="connsiteX0" fmla="*/ 0 w 7799546"/>
              <a:gd name="connsiteY0" fmla="*/ 263 h 5344999"/>
              <a:gd name="connsiteX1" fmla="*/ 4384110 w 7799546"/>
              <a:gd name="connsiteY1" fmla="*/ 1250845 h 5344999"/>
              <a:gd name="connsiteX2" fmla="*/ 7784020 w 7799546"/>
              <a:gd name="connsiteY2" fmla="*/ 801929 h 5344999"/>
              <a:gd name="connsiteX3" fmla="*/ 7799546 w 7799546"/>
              <a:gd name="connsiteY3" fmla="*/ 2060837 h 5344999"/>
              <a:gd name="connsiteX4" fmla="*/ 5968381 w 7799546"/>
              <a:gd name="connsiteY4" fmla="*/ 4244825 h 5344999"/>
              <a:gd name="connsiteX5" fmla="*/ 0 w 7799546"/>
              <a:gd name="connsiteY5" fmla="*/ 5344572 h 5344999"/>
              <a:gd name="connsiteX6" fmla="*/ 0 w 7799546"/>
              <a:gd name="connsiteY6" fmla="*/ 263 h 5344999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146172"/>
              <a:gd name="connsiteX1" fmla="*/ 4395731 w 7811167"/>
              <a:gd name="connsiteY1" fmla="*/ 1250845 h 4146172"/>
              <a:gd name="connsiteX2" fmla="*/ 7795641 w 7811167"/>
              <a:gd name="connsiteY2" fmla="*/ 801929 h 4146172"/>
              <a:gd name="connsiteX3" fmla="*/ 7811167 w 7811167"/>
              <a:gd name="connsiteY3" fmla="*/ 2060837 h 4146172"/>
              <a:gd name="connsiteX4" fmla="*/ 6177546 w 7811167"/>
              <a:gd name="connsiteY4" fmla="*/ 3439168 h 4146172"/>
              <a:gd name="connsiteX5" fmla="*/ 0 w 7811167"/>
              <a:gd name="connsiteY5" fmla="*/ 4023822 h 4146172"/>
              <a:gd name="connsiteX6" fmla="*/ 11621 w 7811167"/>
              <a:gd name="connsiteY6" fmla="*/ 263 h 4146172"/>
              <a:gd name="connsiteX0" fmla="*/ 11621 w 7811167"/>
              <a:gd name="connsiteY0" fmla="*/ 263 h 4151301"/>
              <a:gd name="connsiteX1" fmla="*/ 4395731 w 7811167"/>
              <a:gd name="connsiteY1" fmla="*/ 1250845 h 4151301"/>
              <a:gd name="connsiteX2" fmla="*/ 7795641 w 7811167"/>
              <a:gd name="connsiteY2" fmla="*/ 801929 h 4151301"/>
              <a:gd name="connsiteX3" fmla="*/ 7811167 w 7811167"/>
              <a:gd name="connsiteY3" fmla="*/ 2060837 h 4151301"/>
              <a:gd name="connsiteX4" fmla="*/ 6177546 w 7811167"/>
              <a:gd name="connsiteY4" fmla="*/ 3439168 h 4151301"/>
              <a:gd name="connsiteX5" fmla="*/ 0 w 7811167"/>
              <a:gd name="connsiteY5" fmla="*/ 4023822 h 4151301"/>
              <a:gd name="connsiteX6" fmla="*/ 11621 w 7811167"/>
              <a:gd name="connsiteY6" fmla="*/ 263 h 4151301"/>
              <a:gd name="connsiteX0" fmla="*/ 11621 w 7811167"/>
              <a:gd name="connsiteY0" fmla="*/ 263 h 4051147"/>
              <a:gd name="connsiteX1" fmla="*/ 4395731 w 7811167"/>
              <a:gd name="connsiteY1" fmla="*/ 1250845 h 4051147"/>
              <a:gd name="connsiteX2" fmla="*/ 7795641 w 7811167"/>
              <a:gd name="connsiteY2" fmla="*/ 801929 h 4051147"/>
              <a:gd name="connsiteX3" fmla="*/ 7811167 w 7811167"/>
              <a:gd name="connsiteY3" fmla="*/ 2060837 h 4051147"/>
              <a:gd name="connsiteX4" fmla="*/ 6177546 w 7811167"/>
              <a:gd name="connsiteY4" fmla="*/ 3439168 h 4051147"/>
              <a:gd name="connsiteX5" fmla="*/ 0 w 7811167"/>
              <a:gd name="connsiteY5" fmla="*/ 4023822 h 4051147"/>
              <a:gd name="connsiteX6" fmla="*/ 11621 w 7811167"/>
              <a:gd name="connsiteY6" fmla="*/ 263 h 4051147"/>
              <a:gd name="connsiteX0" fmla="*/ 11621 w 7811167"/>
              <a:gd name="connsiteY0" fmla="*/ 263 h 4024955"/>
              <a:gd name="connsiteX1" fmla="*/ 4395731 w 7811167"/>
              <a:gd name="connsiteY1" fmla="*/ 1250845 h 4024955"/>
              <a:gd name="connsiteX2" fmla="*/ 7795641 w 7811167"/>
              <a:gd name="connsiteY2" fmla="*/ 801929 h 4024955"/>
              <a:gd name="connsiteX3" fmla="*/ 7811167 w 7811167"/>
              <a:gd name="connsiteY3" fmla="*/ 2060837 h 4024955"/>
              <a:gd name="connsiteX4" fmla="*/ 6398330 w 7811167"/>
              <a:gd name="connsiteY4" fmla="*/ 3095773 h 4024955"/>
              <a:gd name="connsiteX5" fmla="*/ 0 w 7811167"/>
              <a:gd name="connsiteY5" fmla="*/ 4023822 h 4024955"/>
              <a:gd name="connsiteX6" fmla="*/ 11621 w 7811167"/>
              <a:gd name="connsiteY6" fmla="*/ 263 h 4024955"/>
              <a:gd name="connsiteX0" fmla="*/ 11621 w 7811167"/>
              <a:gd name="connsiteY0" fmla="*/ 263 h 4037458"/>
              <a:gd name="connsiteX1" fmla="*/ 4395731 w 7811167"/>
              <a:gd name="connsiteY1" fmla="*/ 1250845 h 4037458"/>
              <a:gd name="connsiteX2" fmla="*/ 7795641 w 7811167"/>
              <a:gd name="connsiteY2" fmla="*/ 801929 h 4037458"/>
              <a:gd name="connsiteX3" fmla="*/ 7811167 w 7811167"/>
              <a:gd name="connsiteY3" fmla="*/ 2060837 h 4037458"/>
              <a:gd name="connsiteX4" fmla="*/ 6398330 w 7811167"/>
              <a:gd name="connsiteY4" fmla="*/ 3095773 h 4037458"/>
              <a:gd name="connsiteX5" fmla="*/ 0 w 7811167"/>
              <a:gd name="connsiteY5" fmla="*/ 4023822 h 4037458"/>
              <a:gd name="connsiteX6" fmla="*/ 11621 w 7811167"/>
              <a:gd name="connsiteY6" fmla="*/ 263 h 4037458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5318"/>
              <a:gd name="connsiteX1" fmla="*/ 4395731 w 7811167"/>
              <a:gd name="connsiteY1" fmla="*/ 1250845 h 4025318"/>
              <a:gd name="connsiteX2" fmla="*/ 7795641 w 7811167"/>
              <a:gd name="connsiteY2" fmla="*/ 801929 h 4025318"/>
              <a:gd name="connsiteX3" fmla="*/ 7811167 w 7811167"/>
              <a:gd name="connsiteY3" fmla="*/ 2060837 h 4025318"/>
              <a:gd name="connsiteX4" fmla="*/ 6398330 w 7811167"/>
              <a:gd name="connsiteY4" fmla="*/ 3095773 h 4025318"/>
              <a:gd name="connsiteX5" fmla="*/ 0 w 7811167"/>
              <a:gd name="connsiteY5" fmla="*/ 4023822 h 4025318"/>
              <a:gd name="connsiteX6" fmla="*/ 11621 w 7811167"/>
              <a:gd name="connsiteY6" fmla="*/ 263 h 4025318"/>
              <a:gd name="connsiteX0" fmla="*/ 11621 w 7811167"/>
              <a:gd name="connsiteY0" fmla="*/ 263 h 4023822"/>
              <a:gd name="connsiteX1" fmla="*/ 4395731 w 7811167"/>
              <a:gd name="connsiteY1" fmla="*/ 1250845 h 4023822"/>
              <a:gd name="connsiteX2" fmla="*/ 7795641 w 7811167"/>
              <a:gd name="connsiteY2" fmla="*/ 801929 h 4023822"/>
              <a:gd name="connsiteX3" fmla="*/ 7811167 w 7811167"/>
              <a:gd name="connsiteY3" fmla="*/ 2060837 h 4023822"/>
              <a:gd name="connsiteX4" fmla="*/ 6398330 w 7811167"/>
              <a:gd name="connsiteY4" fmla="*/ 3095773 h 4023822"/>
              <a:gd name="connsiteX5" fmla="*/ 0 w 7811167"/>
              <a:gd name="connsiteY5" fmla="*/ 4023822 h 4023822"/>
              <a:gd name="connsiteX6" fmla="*/ 11621 w 781116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398330 w 7834407"/>
              <a:gd name="connsiteY4" fmla="*/ 309577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514533 w 7834407"/>
              <a:gd name="connsiteY4" fmla="*/ 288445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795641"/>
              <a:gd name="connsiteY0" fmla="*/ 263 h 4023822"/>
              <a:gd name="connsiteX1" fmla="*/ 4395731 w 7795641"/>
              <a:gd name="connsiteY1" fmla="*/ 1250845 h 4023822"/>
              <a:gd name="connsiteX2" fmla="*/ 7795641 w 7795641"/>
              <a:gd name="connsiteY2" fmla="*/ 801929 h 4023822"/>
              <a:gd name="connsiteX3" fmla="*/ 7768303 w 7795641"/>
              <a:gd name="connsiteY3" fmla="*/ 1831452 h 4023822"/>
              <a:gd name="connsiteX4" fmla="*/ 6514533 w 7795641"/>
              <a:gd name="connsiteY4" fmla="*/ 2884453 h 4023822"/>
              <a:gd name="connsiteX5" fmla="*/ 0 w 7795641"/>
              <a:gd name="connsiteY5" fmla="*/ 4023822 h 4023822"/>
              <a:gd name="connsiteX6" fmla="*/ 11621 w 7795641"/>
              <a:gd name="connsiteY6" fmla="*/ 263 h 4023822"/>
              <a:gd name="connsiteX0" fmla="*/ 11621 w 7812372"/>
              <a:gd name="connsiteY0" fmla="*/ 263 h 4023822"/>
              <a:gd name="connsiteX1" fmla="*/ 4395731 w 7812372"/>
              <a:gd name="connsiteY1" fmla="*/ 1250845 h 4023822"/>
              <a:gd name="connsiteX2" fmla="*/ 7795641 w 7812372"/>
              <a:gd name="connsiteY2" fmla="*/ 801929 h 4023822"/>
              <a:gd name="connsiteX3" fmla="*/ 7812372 w 7812372"/>
              <a:gd name="connsiteY3" fmla="*/ 1831452 h 4023822"/>
              <a:gd name="connsiteX4" fmla="*/ 6514533 w 7812372"/>
              <a:gd name="connsiteY4" fmla="*/ 2884453 h 4023822"/>
              <a:gd name="connsiteX5" fmla="*/ 0 w 7812372"/>
              <a:gd name="connsiteY5" fmla="*/ 4023822 h 4023822"/>
              <a:gd name="connsiteX6" fmla="*/ 11621 w 7812372"/>
              <a:gd name="connsiteY6" fmla="*/ 263 h 40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2372" h="4023822">
                <a:moveTo>
                  <a:pt x="11621" y="263"/>
                </a:moveTo>
                <a:cubicBezTo>
                  <a:pt x="11621" y="-19266"/>
                  <a:pt x="2153572" y="1052180"/>
                  <a:pt x="4395731" y="1250845"/>
                </a:cubicBezTo>
                <a:cubicBezTo>
                  <a:pt x="6852920" y="1392133"/>
                  <a:pt x="7768502" y="830348"/>
                  <a:pt x="7795641" y="801929"/>
                </a:cubicBezTo>
                <a:cubicBezTo>
                  <a:pt x="7788196" y="797963"/>
                  <a:pt x="7796575" y="1809002"/>
                  <a:pt x="7812372" y="1831452"/>
                </a:cubicBezTo>
                <a:cubicBezTo>
                  <a:pt x="7800934" y="1821329"/>
                  <a:pt x="7728469" y="2193118"/>
                  <a:pt x="6514533" y="2884453"/>
                </a:cubicBezTo>
                <a:cubicBezTo>
                  <a:pt x="4872660" y="3707569"/>
                  <a:pt x="3737784" y="3988303"/>
                  <a:pt x="0" y="4023822"/>
                </a:cubicBezTo>
                <a:cubicBezTo>
                  <a:pt x="3873" y="4020996"/>
                  <a:pt x="7747" y="-23325"/>
                  <a:pt x="11621" y="2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-9449" y="2667000"/>
            <a:ext cx="9162603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22208" y="2754542"/>
            <a:ext cx="9173283" cy="1806730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71899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813666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732738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8450"/>
              <a:gd name="connsiteX1" fmla="*/ 4857211 w 7830724"/>
              <a:gd name="connsiteY1" fmla="*/ 1573954 h 1748450"/>
              <a:gd name="connsiteX2" fmla="*/ 7830717 w 7830724"/>
              <a:gd name="connsiteY2" fmla="*/ 1171899 h 1748450"/>
              <a:gd name="connsiteX3" fmla="*/ 7806307 w 7830724"/>
              <a:gd name="connsiteY3" fmla="*/ 1422000 h 1748450"/>
              <a:gd name="connsiteX4" fmla="*/ 4193698 w 7830724"/>
              <a:gd name="connsiteY4" fmla="*/ 1622110 h 1748450"/>
              <a:gd name="connsiteX5" fmla="*/ 12989 w 7830724"/>
              <a:gd name="connsiteY5" fmla="*/ 14543 h 1748450"/>
              <a:gd name="connsiteX6" fmla="*/ 47 w 7830724"/>
              <a:gd name="connsiteY6" fmla="*/ 190 h 1748450"/>
              <a:gd name="connsiteX0" fmla="*/ 47 w 7810574"/>
              <a:gd name="connsiteY0" fmla="*/ 190 h 1748450"/>
              <a:gd name="connsiteX1" fmla="*/ 4857211 w 7810574"/>
              <a:gd name="connsiteY1" fmla="*/ 1573954 h 1748450"/>
              <a:gd name="connsiteX2" fmla="*/ 7808646 w 7810574"/>
              <a:gd name="connsiteY2" fmla="*/ 1171899 h 1748450"/>
              <a:gd name="connsiteX3" fmla="*/ 7806307 w 7810574"/>
              <a:gd name="connsiteY3" fmla="*/ 1422000 h 1748450"/>
              <a:gd name="connsiteX4" fmla="*/ 4193698 w 7810574"/>
              <a:gd name="connsiteY4" fmla="*/ 1622110 h 1748450"/>
              <a:gd name="connsiteX5" fmla="*/ 12989 w 7810574"/>
              <a:gd name="connsiteY5" fmla="*/ 14543 h 1748450"/>
              <a:gd name="connsiteX6" fmla="*/ 47 w 7810574"/>
              <a:gd name="connsiteY6" fmla="*/ 190 h 1748450"/>
              <a:gd name="connsiteX0" fmla="*/ 47 w 7823368"/>
              <a:gd name="connsiteY0" fmla="*/ 190 h 1748450"/>
              <a:gd name="connsiteX1" fmla="*/ 4857211 w 7823368"/>
              <a:gd name="connsiteY1" fmla="*/ 1573954 h 1748450"/>
              <a:gd name="connsiteX2" fmla="*/ 7823360 w 7823368"/>
              <a:gd name="connsiteY2" fmla="*/ 1163551 h 1748450"/>
              <a:gd name="connsiteX3" fmla="*/ 7806307 w 7823368"/>
              <a:gd name="connsiteY3" fmla="*/ 1422000 h 1748450"/>
              <a:gd name="connsiteX4" fmla="*/ 4193698 w 7823368"/>
              <a:gd name="connsiteY4" fmla="*/ 1622110 h 1748450"/>
              <a:gd name="connsiteX5" fmla="*/ 12989 w 7823368"/>
              <a:gd name="connsiteY5" fmla="*/ 14543 h 1748450"/>
              <a:gd name="connsiteX6" fmla="*/ 47 w 7823368"/>
              <a:gd name="connsiteY6" fmla="*/ 190 h 17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3368" h="1748450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25650" y="1150229"/>
                  <a:pt x="7823360" y="1163551"/>
                </a:cubicBezTo>
                <a:cubicBezTo>
                  <a:pt x="7823360" y="1161140"/>
                  <a:pt x="7814272" y="1416717"/>
                  <a:pt x="7806307" y="1422000"/>
                </a:cubicBezTo>
                <a:cubicBezTo>
                  <a:pt x="7812570" y="1432570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03" y="484827"/>
            <a:ext cx="9192483" cy="354319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  <a:gd name="connsiteX0" fmla="*/ 14799 w 7800339"/>
              <a:gd name="connsiteY0" fmla="*/ 682347 h 4034515"/>
              <a:gd name="connsiteX1" fmla="*/ 2851944 w 7800339"/>
              <a:gd name="connsiteY1" fmla="*/ 0 h 4034515"/>
              <a:gd name="connsiteX2" fmla="*/ 7794515 w 7800339"/>
              <a:gd name="connsiteY2" fmla="*/ 1234791 h 4034515"/>
              <a:gd name="connsiteX3" fmla="*/ 7799075 w 7800339"/>
              <a:gd name="connsiteY3" fmla="*/ 3534635 h 4034515"/>
              <a:gd name="connsiteX4" fmla="*/ 4371139 w 7800339"/>
              <a:gd name="connsiteY4" fmla="*/ 4008209 h 4034515"/>
              <a:gd name="connsiteX5" fmla="*/ 280 w 7800339"/>
              <a:gd name="connsiteY5" fmla="*/ 2142479 h 4034515"/>
              <a:gd name="connsiteX6" fmla="*/ 14799 w 7800339"/>
              <a:gd name="connsiteY6" fmla="*/ 682347 h 4034515"/>
              <a:gd name="connsiteX0" fmla="*/ 14799 w 7800339"/>
              <a:gd name="connsiteY0" fmla="*/ 682347 h 3598214"/>
              <a:gd name="connsiteX1" fmla="*/ 2851944 w 7800339"/>
              <a:gd name="connsiteY1" fmla="*/ 0 h 3598214"/>
              <a:gd name="connsiteX2" fmla="*/ 7794515 w 7800339"/>
              <a:gd name="connsiteY2" fmla="*/ 1234791 h 3598214"/>
              <a:gd name="connsiteX3" fmla="*/ 7799075 w 7800339"/>
              <a:gd name="connsiteY3" fmla="*/ 3534635 h 3598214"/>
              <a:gd name="connsiteX4" fmla="*/ 4371140 w 7800339"/>
              <a:gd name="connsiteY4" fmla="*/ 3516889 h 3598214"/>
              <a:gd name="connsiteX5" fmla="*/ 280 w 7800339"/>
              <a:gd name="connsiteY5" fmla="*/ 2142479 h 3598214"/>
              <a:gd name="connsiteX6" fmla="*/ 14799 w 7800339"/>
              <a:gd name="connsiteY6" fmla="*/ 682347 h 3598214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42479 h 3543195"/>
              <a:gd name="connsiteX6" fmla="*/ 14799 w 7794515"/>
              <a:gd name="connsiteY6" fmla="*/ 682347 h 3543195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97070 h 3543195"/>
              <a:gd name="connsiteX6" fmla="*/ 14799 w 7794515"/>
              <a:gd name="connsiteY6" fmla="*/ 682347 h 3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4515" h="3543195">
                <a:moveTo>
                  <a:pt x="14799" y="682347"/>
                </a:moveTo>
                <a:cubicBezTo>
                  <a:pt x="73254" y="678172"/>
                  <a:pt x="641494" y="6893"/>
                  <a:pt x="2851944" y="0"/>
                </a:cubicBezTo>
                <a:cubicBezTo>
                  <a:pt x="5477014" y="154095"/>
                  <a:pt x="7141467" y="815878"/>
                  <a:pt x="7794515" y="1234791"/>
                </a:cubicBezTo>
                <a:cubicBezTo>
                  <a:pt x="7788764" y="2399718"/>
                  <a:pt x="7781682" y="1878389"/>
                  <a:pt x="7775931" y="3043316"/>
                </a:cubicBezTo>
                <a:cubicBezTo>
                  <a:pt x="7784557" y="3065840"/>
                  <a:pt x="6803790" y="3675519"/>
                  <a:pt x="4371140" y="3516889"/>
                </a:cubicBezTo>
                <a:cubicBezTo>
                  <a:pt x="1921238" y="3293082"/>
                  <a:pt x="52038" y="2213843"/>
                  <a:pt x="280" y="2197070"/>
                </a:cubicBezTo>
                <a:cubicBezTo>
                  <a:pt x="-2595" y="1080908"/>
                  <a:pt x="17674" y="1798509"/>
                  <a:pt x="14799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18085" y="-11956"/>
            <a:ext cx="9186213" cy="167545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8384"/>
              <a:gd name="connsiteY0" fmla="*/ 5998963 h 17064099"/>
              <a:gd name="connsiteX1" fmla="*/ 2551513 w 7788384"/>
              <a:gd name="connsiteY1" fmla="*/ 7861335 h 17064099"/>
              <a:gd name="connsiteX2" fmla="*/ 7788342 w 7788384"/>
              <a:gd name="connsiteY2" fmla="*/ 0 h 17064099"/>
              <a:gd name="connsiteX3" fmla="*/ 7494721 w 7788384"/>
              <a:gd name="connsiteY3" fmla="*/ 7382558 h 17064099"/>
              <a:gd name="connsiteX4" fmla="*/ 0 w 7788384"/>
              <a:gd name="connsiteY4" fmla="*/ 17064099 h 17064099"/>
              <a:gd name="connsiteX5" fmla="*/ 8626 w 7788384"/>
              <a:gd name="connsiteY5" fmla="*/ 5998963 h 17064099"/>
              <a:gd name="connsiteX0" fmla="*/ 8626 w 7788827"/>
              <a:gd name="connsiteY0" fmla="*/ 5998963 h 17064099"/>
              <a:gd name="connsiteX1" fmla="*/ 2551513 w 7788827"/>
              <a:gd name="connsiteY1" fmla="*/ 7861335 h 17064099"/>
              <a:gd name="connsiteX2" fmla="*/ 7788342 w 7788827"/>
              <a:gd name="connsiteY2" fmla="*/ 0 h 17064099"/>
              <a:gd name="connsiteX3" fmla="*/ 7772456 w 7788827"/>
              <a:gd name="connsiteY3" fmla="*/ 9576647 h 17064099"/>
              <a:gd name="connsiteX4" fmla="*/ 0 w 7788827"/>
              <a:gd name="connsiteY4" fmla="*/ 17064099 h 17064099"/>
              <a:gd name="connsiteX5" fmla="*/ 8626 w 7788827"/>
              <a:gd name="connsiteY5" fmla="*/ 5998963 h 17064099"/>
              <a:gd name="connsiteX0" fmla="*/ 10 w 7780211"/>
              <a:gd name="connsiteY0" fmla="*/ 5998963 h 9577371"/>
              <a:gd name="connsiteX1" fmla="*/ 2542897 w 7780211"/>
              <a:gd name="connsiteY1" fmla="*/ 7861335 h 9577371"/>
              <a:gd name="connsiteX2" fmla="*/ 7779726 w 7780211"/>
              <a:gd name="connsiteY2" fmla="*/ 0 h 9577371"/>
              <a:gd name="connsiteX3" fmla="*/ 7763840 w 7780211"/>
              <a:gd name="connsiteY3" fmla="*/ 9576647 h 9577371"/>
              <a:gd name="connsiteX4" fmla="*/ 616285 w 7780211"/>
              <a:gd name="connsiteY4" fmla="*/ 7425775 h 9577371"/>
              <a:gd name="connsiteX5" fmla="*/ 10 w 7780211"/>
              <a:gd name="connsiteY5" fmla="*/ 5998963 h 9577371"/>
              <a:gd name="connsiteX0" fmla="*/ 8626 w 7788827"/>
              <a:gd name="connsiteY0" fmla="*/ 5998963 h 9619865"/>
              <a:gd name="connsiteX1" fmla="*/ 2551513 w 7788827"/>
              <a:gd name="connsiteY1" fmla="*/ 7861335 h 9619865"/>
              <a:gd name="connsiteX2" fmla="*/ 7788342 w 7788827"/>
              <a:gd name="connsiteY2" fmla="*/ 0 h 9619865"/>
              <a:gd name="connsiteX3" fmla="*/ 7772456 w 7788827"/>
              <a:gd name="connsiteY3" fmla="*/ 9576647 h 9619865"/>
              <a:gd name="connsiteX4" fmla="*/ 0 w 7788827"/>
              <a:gd name="connsiteY4" fmla="*/ 9619865 h 9619865"/>
              <a:gd name="connsiteX5" fmla="*/ 8626 w 7788827"/>
              <a:gd name="connsiteY5" fmla="*/ 5998963 h 9619865"/>
              <a:gd name="connsiteX0" fmla="*/ 8626 w 7788381"/>
              <a:gd name="connsiteY0" fmla="*/ 5998963 h 9619865"/>
              <a:gd name="connsiteX1" fmla="*/ 2551513 w 7788381"/>
              <a:gd name="connsiteY1" fmla="*/ 7861335 h 9619865"/>
              <a:gd name="connsiteX2" fmla="*/ 7788342 w 7788381"/>
              <a:gd name="connsiteY2" fmla="*/ 0 h 9619865"/>
              <a:gd name="connsiteX3" fmla="*/ 7471577 w 7788381"/>
              <a:gd name="connsiteY3" fmla="*/ 8087797 h 9619865"/>
              <a:gd name="connsiteX4" fmla="*/ 0 w 7788381"/>
              <a:gd name="connsiteY4" fmla="*/ 9619865 h 9619865"/>
              <a:gd name="connsiteX5" fmla="*/ 8626 w 7788381"/>
              <a:gd name="connsiteY5" fmla="*/ 5998963 h 9619865"/>
              <a:gd name="connsiteX0" fmla="*/ 8626 w 7789198"/>
              <a:gd name="connsiteY0" fmla="*/ 5998963 h 9619865"/>
              <a:gd name="connsiteX1" fmla="*/ 2551513 w 7789198"/>
              <a:gd name="connsiteY1" fmla="*/ 7861335 h 9619865"/>
              <a:gd name="connsiteX2" fmla="*/ 7788342 w 7789198"/>
              <a:gd name="connsiteY2" fmla="*/ 0 h 9619865"/>
              <a:gd name="connsiteX3" fmla="*/ 7784028 w 7789198"/>
              <a:gd name="connsiteY3" fmla="*/ 9576648 h 9619865"/>
              <a:gd name="connsiteX4" fmla="*/ 0 w 7789198"/>
              <a:gd name="connsiteY4" fmla="*/ 9619865 h 9619865"/>
              <a:gd name="connsiteX5" fmla="*/ 8626 w 7789198"/>
              <a:gd name="connsiteY5" fmla="*/ 5998963 h 96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9619865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3" y="8154203"/>
                  <a:pt x="7784028" y="9576648"/>
                </a:cubicBezTo>
                <a:cubicBezTo>
                  <a:pt x="7777277" y="9624068"/>
                  <a:pt x="-1875" y="9522912"/>
                  <a:pt x="0" y="9619865"/>
                </a:cubicBezTo>
                <a:cubicBezTo>
                  <a:pt x="2875" y="6311215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 flipH="1" flipV="1">
            <a:off x="-18126" y="319340"/>
            <a:ext cx="9190138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18149" y="227663"/>
            <a:ext cx="9194095" cy="1451273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71 w 7818322"/>
              <a:gd name="connsiteY0" fmla="*/ 209 h 1749648"/>
              <a:gd name="connsiteX1" fmla="*/ 5045633 w 7818322"/>
              <a:gd name="connsiteY1" fmla="*/ 1632029 h 1749648"/>
              <a:gd name="connsiteX2" fmla="*/ 7818262 w 7818322"/>
              <a:gd name="connsiteY2" fmla="*/ 1162439 h 1749648"/>
              <a:gd name="connsiteX3" fmla="*/ 7809610 w 7818322"/>
              <a:gd name="connsiteY3" fmla="*/ 1407881 h 1749648"/>
              <a:gd name="connsiteX4" fmla="*/ 4195851 w 7818322"/>
              <a:gd name="connsiteY4" fmla="*/ 1639014 h 1749648"/>
              <a:gd name="connsiteX5" fmla="*/ 7806 w 7818322"/>
              <a:gd name="connsiteY5" fmla="*/ 22487 h 1749648"/>
              <a:gd name="connsiteX6" fmla="*/ 71 w 7818322"/>
              <a:gd name="connsiteY6" fmla="*/ 209 h 1749648"/>
              <a:gd name="connsiteX0" fmla="*/ 71 w 7818322"/>
              <a:gd name="connsiteY0" fmla="*/ 209 h 1777744"/>
              <a:gd name="connsiteX1" fmla="*/ 5045633 w 7818322"/>
              <a:gd name="connsiteY1" fmla="*/ 1632029 h 1777744"/>
              <a:gd name="connsiteX2" fmla="*/ 7818262 w 7818322"/>
              <a:gd name="connsiteY2" fmla="*/ 1162439 h 1777744"/>
              <a:gd name="connsiteX3" fmla="*/ 7809610 w 7818322"/>
              <a:gd name="connsiteY3" fmla="*/ 1407881 h 1777744"/>
              <a:gd name="connsiteX4" fmla="*/ 4200346 w 7818322"/>
              <a:gd name="connsiteY4" fmla="*/ 1671387 h 1777744"/>
              <a:gd name="connsiteX5" fmla="*/ 7806 w 7818322"/>
              <a:gd name="connsiteY5" fmla="*/ 22487 h 1777744"/>
              <a:gd name="connsiteX6" fmla="*/ 71 w 7818322"/>
              <a:gd name="connsiteY6" fmla="*/ 209 h 177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77744">
                <a:moveTo>
                  <a:pt x="71" y="209"/>
                </a:moveTo>
                <a:cubicBezTo>
                  <a:pt x="71" y="-19320"/>
                  <a:pt x="1630140" y="1334311"/>
                  <a:pt x="5045633" y="1632029"/>
                </a:cubicBezTo>
                <a:cubicBezTo>
                  <a:pt x="7263437" y="1704726"/>
                  <a:pt x="7825031" y="1167663"/>
                  <a:pt x="7818262" y="1162439"/>
                </a:cubicBezTo>
                <a:lnTo>
                  <a:pt x="7809610" y="1407881"/>
                </a:lnTo>
                <a:cubicBezTo>
                  <a:pt x="7815873" y="1418451"/>
                  <a:pt x="6238797" y="2014542"/>
                  <a:pt x="4200346" y="1671387"/>
                </a:cubicBezTo>
                <a:cubicBezTo>
                  <a:pt x="1287362" y="1118428"/>
                  <a:pt x="-17246" y="733"/>
                  <a:pt x="7806" y="22487"/>
                </a:cubicBezTo>
                <a:cubicBezTo>
                  <a:pt x="8802" y="-10512"/>
                  <a:pt x="-925" y="33208"/>
                  <a:pt x="71" y="209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5943600"/>
            <a:ext cx="1671483" cy="6477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24400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15000"/>
            <a:ext cx="59436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970-E11D-4C7B-9AA0-1334411E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EB97-AD0D-4E02-8918-61BEDA2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698F-3CBC-4A60-846B-3183E763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9E25-6447-4327-BBE7-591A682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47D4-E8EC-44EB-8B62-7593ADBE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9B0-31D3-4700-999E-0C93D1EB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62B1-2FE9-437A-BE50-9B7A96BB4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en-US" kern="0" smtClean="0"/>
              <a:t>TITLE HERE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99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B98-8E40-4694-B475-367C85A3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 flipH="1" flipV="1">
            <a:off x="-26643" y="-16983"/>
            <a:ext cx="9186709" cy="1708408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803"/>
              <a:gd name="connsiteY0" fmla="*/ 5585899 h 16904317"/>
              <a:gd name="connsiteX1" fmla="*/ 2533348 w 7761803"/>
              <a:gd name="connsiteY1" fmla="*/ 7704215 h 16904317"/>
              <a:gd name="connsiteX2" fmla="*/ 7750023 w 7761803"/>
              <a:gd name="connsiteY2" fmla="*/ 227 h 16904317"/>
              <a:gd name="connsiteX3" fmla="*/ 7761803 w 7761803"/>
              <a:gd name="connsiteY3" fmla="*/ 16894907 h 16904317"/>
              <a:gd name="connsiteX4" fmla="*/ 3690 w 7761803"/>
              <a:gd name="connsiteY4" fmla="*/ 16887051 h 16904317"/>
              <a:gd name="connsiteX5" fmla="*/ 582 w 7761803"/>
              <a:gd name="connsiteY5" fmla="*/ 5585899 h 169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803" h="16904317">
                <a:moveTo>
                  <a:pt x="582" y="5585899"/>
                </a:moveTo>
                <a:cubicBezTo>
                  <a:pt x="582" y="5566370"/>
                  <a:pt x="291189" y="7505550"/>
                  <a:pt x="2533348" y="7704215"/>
                </a:cubicBezTo>
                <a:cubicBezTo>
                  <a:pt x="5095366" y="7643819"/>
                  <a:pt x="7722884" y="28646"/>
                  <a:pt x="7750023" y="227"/>
                </a:cubicBezTo>
                <a:cubicBezTo>
                  <a:pt x="7747480" y="-72183"/>
                  <a:pt x="7750910" y="16967308"/>
                  <a:pt x="7761803" y="16894907"/>
                </a:cubicBezTo>
                <a:cubicBezTo>
                  <a:pt x="7755052" y="16942327"/>
                  <a:pt x="1815" y="16790098"/>
                  <a:pt x="3690" y="16887051"/>
                </a:cubicBezTo>
                <a:cubicBezTo>
                  <a:pt x="6565" y="16882816"/>
                  <a:pt x="-2293" y="5668807"/>
                  <a:pt x="582" y="5585899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0424" y="927325"/>
            <a:ext cx="9163468" cy="81732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788008"/>
              <a:gd name="connsiteY0" fmla="*/ 215 h 1742165"/>
              <a:gd name="connsiteX1" fmla="*/ 4954347 w 7788008"/>
              <a:gd name="connsiteY1" fmla="*/ 1513364 h 1742165"/>
              <a:gd name="connsiteX2" fmla="*/ 7787961 w 7788008"/>
              <a:gd name="connsiteY2" fmla="*/ 662904 h 1742165"/>
              <a:gd name="connsiteX3" fmla="*/ 7787284 w 7788008"/>
              <a:gd name="connsiteY3" fmla="*/ 1260586 h 1742165"/>
              <a:gd name="connsiteX4" fmla="*/ 4344010 w 7788008"/>
              <a:gd name="connsiteY4" fmla="*/ 1676780 h 1742165"/>
              <a:gd name="connsiteX5" fmla="*/ 4455 w 7788008"/>
              <a:gd name="connsiteY5" fmla="*/ 99212 h 1742165"/>
              <a:gd name="connsiteX6" fmla="*/ 106 w 7788008"/>
              <a:gd name="connsiteY6" fmla="*/ 215 h 1742165"/>
              <a:gd name="connsiteX0" fmla="*/ 106 w 7789119"/>
              <a:gd name="connsiteY0" fmla="*/ 215 h 1742165"/>
              <a:gd name="connsiteX1" fmla="*/ 4954347 w 7789119"/>
              <a:gd name="connsiteY1" fmla="*/ 1513364 h 1742165"/>
              <a:gd name="connsiteX2" fmla="*/ 7787961 w 7789119"/>
              <a:gd name="connsiteY2" fmla="*/ 662904 h 1742165"/>
              <a:gd name="connsiteX3" fmla="*/ 7787284 w 7789119"/>
              <a:gd name="connsiteY3" fmla="*/ 1260586 h 1742165"/>
              <a:gd name="connsiteX4" fmla="*/ 4344010 w 7789119"/>
              <a:gd name="connsiteY4" fmla="*/ 1676780 h 1742165"/>
              <a:gd name="connsiteX5" fmla="*/ 4455 w 7789119"/>
              <a:gd name="connsiteY5" fmla="*/ 99212 h 1742165"/>
              <a:gd name="connsiteX6" fmla="*/ 106 w 7789119"/>
              <a:gd name="connsiteY6" fmla="*/ 215 h 1742165"/>
              <a:gd name="connsiteX0" fmla="*/ 22902 w 7784966"/>
              <a:gd name="connsiteY0" fmla="*/ 220 h 1725385"/>
              <a:gd name="connsiteX1" fmla="*/ 4950194 w 7784966"/>
              <a:gd name="connsiteY1" fmla="*/ 1496584 h 1725385"/>
              <a:gd name="connsiteX2" fmla="*/ 7783808 w 7784966"/>
              <a:gd name="connsiteY2" fmla="*/ 646124 h 1725385"/>
              <a:gd name="connsiteX3" fmla="*/ 7783131 w 7784966"/>
              <a:gd name="connsiteY3" fmla="*/ 1243806 h 1725385"/>
              <a:gd name="connsiteX4" fmla="*/ 4339857 w 7784966"/>
              <a:gd name="connsiteY4" fmla="*/ 1660000 h 1725385"/>
              <a:gd name="connsiteX5" fmla="*/ 302 w 7784966"/>
              <a:gd name="connsiteY5" fmla="*/ 82432 h 1725385"/>
              <a:gd name="connsiteX6" fmla="*/ 22902 w 7784966"/>
              <a:gd name="connsiteY6" fmla="*/ 220 h 1725385"/>
              <a:gd name="connsiteX0" fmla="*/ 22600 w 7784664"/>
              <a:gd name="connsiteY0" fmla="*/ 220 h 1725385"/>
              <a:gd name="connsiteX1" fmla="*/ 4949892 w 7784664"/>
              <a:gd name="connsiteY1" fmla="*/ 1496584 h 1725385"/>
              <a:gd name="connsiteX2" fmla="*/ 7783506 w 7784664"/>
              <a:gd name="connsiteY2" fmla="*/ 646124 h 1725385"/>
              <a:gd name="connsiteX3" fmla="*/ 7782829 w 7784664"/>
              <a:gd name="connsiteY3" fmla="*/ 1243806 h 1725385"/>
              <a:gd name="connsiteX4" fmla="*/ 4339555 w 7784664"/>
              <a:gd name="connsiteY4" fmla="*/ 1660000 h 1725385"/>
              <a:gd name="connsiteX5" fmla="*/ 0 w 7784664"/>
              <a:gd name="connsiteY5" fmla="*/ 82432 h 1725385"/>
              <a:gd name="connsiteX6" fmla="*/ 22600 w 7784664"/>
              <a:gd name="connsiteY6" fmla="*/ 220 h 1725385"/>
              <a:gd name="connsiteX0" fmla="*/ 2388 w 7764452"/>
              <a:gd name="connsiteY0" fmla="*/ 220 h 1725385"/>
              <a:gd name="connsiteX1" fmla="*/ 4929680 w 7764452"/>
              <a:gd name="connsiteY1" fmla="*/ 1496584 h 1725385"/>
              <a:gd name="connsiteX2" fmla="*/ 7763294 w 7764452"/>
              <a:gd name="connsiteY2" fmla="*/ 646124 h 1725385"/>
              <a:gd name="connsiteX3" fmla="*/ 7762617 w 7764452"/>
              <a:gd name="connsiteY3" fmla="*/ 1243806 h 1725385"/>
              <a:gd name="connsiteX4" fmla="*/ 4319343 w 7764452"/>
              <a:gd name="connsiteY4" fmla="*/ 1660000 h 1725385"/>
              <a:gd name="connsiteX5" fmla="*/ 0 w 7764452"/>
              <a:gd name="connsiteY5" fmla="*/ 116002 h 1725385"/>
              <a:gd name="connsiteX6" fmla="*/ 2388 w 7764452"/>
              <a:gd name="connsiteY6" fmla="*/ 220 h 17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452" h="1725385">
                <a:moveTo>
                  <a:pt x="2388" y="220"/>
                </a:moveTo>
                <a:cubicBezTo>
                  <a:pt x="2388" y="-19309"/>
                  <a:pt x="1450393" y="1276785"/>
                  <a:pt x="4929680" y="1496584"/>
                </a:cubicBezTo>
                <a:cubicBezTo>
                  <a:pt x="7059769" y="1491361"/>
                  <a:pt x="7770063" y="651348"/>
                  <a:pt x="7763294" y="646124"/>
                </a:cubicBezTo>
                <a:cubicBezTo>
                  <a:pt x="7767560" y="643929"/>
                  <a:pt x="7758351" y="1262788"/>
                  <a:pt x="7762617" y="1243806"/>
                </a:cubicBezTo>
                <a:cubicBezTo>
                  <a:pt x="7768880" y="1254376"/>
                  <a:pt x="7139267" y="1934975"/>
                  <a:pt x="4319343" y="1660000"/>
                </a:cubicBezTo>
                <a:cubicBezTo>
                  <a:pt x="1494076" y="1253141"/>
                  <a:pt x="8634" y="144605"/>
                  <a:pt x="0" y="116002"/>
                </a:cubicBezTo>
                <a:cubicBezTo>
                  <a:pt x="996" y="83003"/>
                  <a:pt x="1392" y="33219"/>
                  <a:pt x="2388" y="220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6025" y="892391"/>
            <a:ext cx="9161284" cy="81615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33044 w 7810871"/>
              <a:gd name="connsiteY0" fmla="*/ 382315 h 1728906"/>
              <a:gd name="connsiteX1" fmla="*/ 5038182 w 7810871"/>
              <a:gd name="connsiteY1" fmla="*/ 1630710 h 1728906"/>
              <a:gd name="connsiteX2" fmla="*/ 7810811 w 7810871"/>
              <a:gd name="connsiteY2" fmla="*/ 1141697 h 1728906"/>
              <a:gd name="connsiteX3" fmla="*/ 7802159 w 7810871"/>
              <a:gd name="connsiteY3" fmla="*/ 1387139 h 1728906"/>
              <a:gd name="connsiteX4" fmla="*/ 4188400 w 7810871"/>
              <a:gd name="connsiteY4" fmla="*/ 1618272 h 1728906"/>
              <a:gd name="connsiteX5" fmla="*/ 355 w 7810871"/>
              <a:gd name="connsiteY5" fmla="*/ 1745 h 1728906"/>
              <a:gd name="connsiteX6" fmla="*/ 33044 w 7810871"/>
              <a:gd name="connsiteY6" fmla="*/ 382315 h 1728906"/>
              <a:gd name="connsiteX0" fmla="*/ 207 w 7778034"/>
              <a:gd name="connsiteY0" fmla="*/ 382315 h 1728906"/>
              <a:gd name="connsiteX1" fmla="*/ 5005345 w 7778034"/>
              <a:gd name="connsiteY1" fmla="*/ 1630710 h 1728906"/>
              <a:gd name="connsiteX2" fmla="*/ 7777974 w 7778034"/>
              <a:gd name="connsiteY2" fmla="*/ 1141697 h 1728906"/>
              <a:gd name="connsiteX3" fmla="*/ 7769322 w 7778034"/>
              <a:gd name="connsiteY3" fmla="*/ 1387139 h 1728906"/>
              <a:gd name="connsiteX4" fmla="*/ 4155563 w 7778034"/>
              <a:gd name="connsiteY4" fmla="*/ 1618272 h 1728906"/>
              <a:gd name="connsiteX5" fmla="*/ 1205 w 7778034"/>
              <a:gd name="connsiteY5" fmla="*/ 1746 h 1728906"/>
              <a:gd name="connsiteX6" fmla="*/ 207 w 7778034"/>
              <a:gd name="connsiteY6" fmla="*/ 382315 h 1728906"/>
              <a:gd name="connsiteX0" fmla="*/ 207 w 7778034"/>
              <a:gd name="connsiteY0" fmla="*/ 51072 h 1733369"/>
              <a:gd name="connsiteX1" fmla="*/ 5005345 w 7778034"/>
              <a:gd name="connsiteY1" fmla="*/ 1635173 h 1733369"/>
              <a:gd name="connsiteX2" fmla="*/ 7777974 w 7778034"/>
              <a:gd name="connsiteY2" fmla="*/ 1146160 h 1733369"/>
              <a:gd name="connsiteX3" fmla="*/ 7769322 w 7778034"/>
              <a:gd name="connsiteY3" fmla="*/ 1391602 h 1733369"/>
              <a:gd name="connsiteX4" fmla="*/ 4155563 w 7778034"/>
              <a:gd name="connsiteY4" fmla="*/ 1622735 h 1733369"/>
              <a:gd name="connsiteX5" fmla="*/ 1205 w 7778034"/>
              <a:gd name="connsiteY5" fmla="*/ 6209 h 1733369"/>
              <a:gd name="connsiteX6" fmla="*/ 207 w 7778034"/>
              <a:gd name="connsiteY6" fmla="*/ 51072 h 1733369"/>
              <a:gd name="connsiteX0" fmla="*/ 207 w 7769340"/>
              <a:gd name="connsiteY0" fmla="*/ 51072 h 1733369"/>
              <a:gd name="connsiteX1" fmla="*/ 5005345 w 7769340"/>
              <a:gd name="connsiteY1" fmla="*/ 1635173 h 1733369"/>
              <a:gd name="connsiteX2" fmla="*/ 7751025 w 7769340"/>
              <a:gd name="connsiteY2" fmla="*/ 860811 h 1733369"/>
              <a:gd name="connsiteX3" fmla="*/ 7769322 w 7769340"/>
              <a:gd name="connsiteY3" fmla="*/ 1391602 h 1733369"/>
              <a:gd name="connsiteX4" fmla="*/ 4155563 w 7769340"/>
              <a:gd name="connsiteY4" fmla="*/ 1622735 h 1733369"/>
              <a:gd name="connsiteX5" fmla="*/ 1205 w 7769340"/>
              <a:gd name="connsiteY5" fmla="*/ 6209 h 1733369"/>
              <a:gd name="connsiteX6" fmla="*/ 207 w 7769340"/>
              <a:gd name="connsiteY6" fmla="*/ 51072 h 1733369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551245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62603"/>
              <a:gd name="connsiteY0" fmla="*/ 51072 h 1722917"/>
              <a:gd name="connsiteX1" fmla="*/ 5005345 w 7762603"/>
              <a:gd name="connsiteY1" fmla="*/ 1551245 h 1722917"/>
              <a:gd name="connsiteX2" fmla="*/ 7751025 w 7762603"/>
              <a:gd name="connsiteY2" fmla="*/ 860811 h 1722917"/>
              <a:gd name="connsiteX3" fmla="*/ 7762585 w 7762603"/>
              <a:gd name="connsiteY3" fmla="*/ 1307676 h 1722917"/>
              <a:gd name="connsiteX4" fmla="*/ 4155563 w 7762603"/>
              <a:gd name="connsiteY4" fmla="*/ 1622735 h 1722917"/>
              <a:gd name="connsiteX5" fmla="*/ 1205 w 7762603"/>
              <a:gd name="connsiteY5" fmla="*/ 6209 h 1722917"/>
              <a:gd name="connsiteX6" fmla="*/ 207 w 7762603"/>
              <a:gd name="connsiteY6" fmla="*/ 51072 h 17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2603" h="1722917">
                <a:moveTo>
                  <a:pt x="207" y="51072"/>
                </a:moveTo>
                <a:cubicBezTo>
                  <a:pt x="207" y="31543"/>
                  <a:pt x="1589852" y="1253527"/>
                  <a:pt x="5005345" y="1551245"/>
                </a:cubicBezTo>
                <a:cubicBezTo>
                  <a:pt x="7223149" y="1623942"/>
                  <a:pt x="7757794" y="866035"/>
                  <a:pt x="7751025" y="860811"/>
                </a:cubicBezTo>
                <a:cubicBezTo>
                  <a:pt x="7748141" y="841913"/>
                  <a:pt x="7745258" y="1343360"/>
                  <a:pt x="7762585" y="1307676"/>
                </a:cubicBezTo>
                <a:cubicBezTo>
                  <a:pt x="7768848" y="1318246"/>
                  <a:pt x="6194014" y="1965890"/>
                  <a:pt x="4155563" y="1622735"/>
                </a:cubicBezTo>
                <a:cubicBezTo>
                  <a:pt x="1242579" y="1069776"/>
                  <a:pt x="-23847" y="-15545"/>
                  <a:pt x="1205" y="6209"/>
                </a:cubicBezTo>
                <a:cubicBezTo>
                  <a:pt x="2201" y="-26790"/>
                  <a:pt x="-789" y="84071"/>
                  <a:pt x="207" y="51072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>
            <a:off x="-19713" y="6096000"/>
            <a:ext cx="9179088" cy="768825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577"/>
              <a:gd name="connsiteY0" fmla="*/ 2368821 h 13669973"/>
              <a:gd name="connsiteX1" fmla="*/ 2533348 w 7761577"/>
              <a:gd name="connsiteY1" fmla="*/ 4487137 h 13669973"/>
              <a:gd name="connsiteX2" fmla="*/ 7761577 w 7761577"/>
              <a:gd name="connsiteY2" fmla="*/ 283 h 13669973"/>
              <a:gd name="connsiteX3" fmla="*/ 7745708 w 7761577"/>
              <a:gd name="connsiteY3" fmla="*/ 13489334 h 13669973"/>
              <a:gd name="connsiteX4" fmla="*/ 3690 w 7761577"/>
              <a:gd name="connsiteY4" fmla="*/ 13669973 h 13669973"/>
              <a:gd name="connsiteX5" fmla="*/ 582 w 7761577"/>
              <a:gd name="connsiteY5" fmla="*/ 2368821 h 13669973"/>
              <a:gd name="connsiteX0" fmla="*/ 582 w 7761577"/>
              <a:gd name="connsiteY0" fmla="*/ 2368821 h 13737850"/>
              <a:gd name="connsiteX1" fmla="*/ 2533348 w 7761577"/>
              <a:gd name="connsiteY1" fmla="*/ 4487137 h 13737850"/>
              <a:gd name="connsiteX2" fmla="*/ 7761577 w 7761577"/>
              <a:gd name="connsiteY2" fmla="*/ 283 h 13737850"/>
              <a:gd name="connsiteX3" fmla="*/ 7751485 w 7761577"/>
              <a:gd name="connsiteY3" fmla="*/ 13730625 h 13737850"/>
              <a:gd name="connsiteX4" fmla="*/ 3690 w 7761577"/>
              <a:gd name="connsiteY4" fmla="*/ 13669973 h 13737850"/>
              <a:gd name="connsiteX5" fmla="*/ 582 w 7761577"/>
              <a:gd name="connsiteY5" fmla="*/ 2368821 h 13737850"/>
              <a:gd name="connsiteX0" fmla="*/ 582 w 7763039"/>
              <a:gd name="connsiteY0" fmla="*/ 2368821 h 13737850"/>
              <a:gd name="connsiteX1" fmla="*/ 2533348 w 7763039"/>
              <a:gd name="connsiteY1" fmla="*/ 4487137 h 13737850"/>
              <a:gd name="connsiteX2" fmla="*/ 7761577 w 7763039"/>
              <a:gd name="connsiteY2" fmla="*/ 283 h 13737850"/>
              <a:gd name="connsiteX3" fmla="*/ 7763039 w 7763039"/>
              <a:gd name="connsiteY3" fmla="*/ 13730625 h 13737850"/>
              <a:gd name="connsiteX4" fmla="*/ 3690 w 7763039"/>
              <a:gd name="connsiteY4" fmla="*/ 13669973 h 13737850"/>
              <a:gd name="connsiteX5" fmla="*/ 582 w 7763039"/>
              <a:gd name="connsiteY5" fmla="*/ 2368821 h 13737850"/>
              <a:gd name="connsiteX0" fmla="*/ 8446 w 7770903"/>
              <a:gd name="connsiteY0" fmla="*/ 2368821 h 13737850"/>
              <a:gd name="connsiteX1" fmla="*/ 2541212 w 7770903"/>
              <a:gd name="connsiteY1" fmla="*/ 4487137 h 13737850"/>
              <a:gd name="connsiteX2" fmla="*/ 7769441 w 7770903"/>
              <a:gd name="connsiteY2" fmla="*/ 283 h 13737850"/>
              <a:gd name="connsiteX3" fmla="*/ 7770903 w 7770903"/>
              <a:gd name="connsiteY3" fmla="*/ 13730625 h 13737850"/>
              <a:gd name="connsiteX4" fmla="*/ 0 w 7770903"/>
              <a:gd name="connsiteY4" fmla="*/ 13669973 h 13737850"/>
              <a:gd name="connsiteX5" fmla="*/ 8446 w 7770903"/>
              <a:gd name="connsiteY5" fmla="*/ 2368821 h 13737850"/>
              <a:gd name="connsiteX0" fmla="*/ 8446 w 7770903"/>
              <a:gd name="connsiteY0" fmla="*/ 2368821 h 13750402"/>
              <a:gd name="connsiteX1" fmla="*/ 2541212 w 7770903"/>
              <a:gd name="connsiteY1" fmla="*/ 4487137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0903" h="13750402">
                <a:moveTo>
                  <a:pt x="8446" y="2368821"/>
                </a:moveTo>
                <a:cubicBezTo>
                  <a:pt x="8446" y="2349292"/>
                  <a:pt x="1571515" y="7261346"/>
                  <a:pt x="3396345" y="7149422"/>
                </a:cubicBezTo>
                <a:cubicBezTo>
                  <a:pt x="5863869" y="6998079"/>
                  <a:pt x="7742302" y="28702"/>
                  <a:pt x="7769441" y="283"/>
                </a:cubicBezTo>
                <a:cubicBezTo>
                  <a:pt x="7766898" y="-72127"/>
                  <a:pt x="7760010" y="13803026"/>
                  <a:pt x="7770903" y="13730625"/>
                </a:cubicBezTo>
                <a:cubicBezTo>
                  <a:pt x="7764152" y="13778045"/>
                  <a:pt x="-1875" y="13653449"/>
                  <a:pt x="0" y="13750402"/>
                </a:cubicBezTo>
                <a:cubicBezTo>
                  <a:pt x="2875" y="13746167"/>
                  <a:pt x="5571" y="2451729"/>
                  <a:pt x="8446" y="2368821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0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Tw Cen MT Condensed" panose="020B0606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8" b="2106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4876800"/>
            <a:ext cx="6400800" cy="914400"/>
          </a:xfrm>
        </p:spPr>
        <p:txBody>
          <a:bodyPr/>
          <a:lstStyle/>
          <a:p>
            <a:r>
              <a:rPr lang="en-US" sz="7200" dirty="0" smtClean="0"/>
              <a:t>Combative Patient Procedure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9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</a:t>
            </a:r>
            <a:endParaRPr lang="en-US" altLang="en-US" smtClean="0"/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altLang="en-US" dirty="0" smtClean="0"/>
              <a:t>Always be aware of your surroundings.</a:t>
            </a:r>
          </a:p>
          <a:p>
            <a:r>
              <a:rPr lang="en-US" altLang="en-US" dirty="0" smtClean="0"/>
              <a:t>Leave when you must.</a:t>
            </a:r>
          </a:p>
          <a:p>
            <a:pPr lvl="3"/>
            <a:endParaRPr lang="en-US" altLang="en-US" dirty="0" smtClean="0"/>
          </a:p>
          <a:p>
            <a:pPr lvl="3"/>
            <a:endParaRPr lang="en-US" altLang="en-US" dirty="0" smtClean="0"/>
          </a:p>
        </p:txBody>
      </p:sp>
      <p:pic>
        <p:nvPicPr>
          <p:cNvPr id="11268" name="Picture 8" descr="Open_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r="19772" b="9459"/>
          <a:stretch>
            <a:fillRect/>
          </a:stretch>
        </p:blipFill>
        <p:spPr bwMode="auto">
          <a:xfrm>
            <a:off x="5940425" y="1295400"/>
            <a:ext cx="25273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8" b="2106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4876800"/>
            <a:ext cx="6400800" cy="914400"/>
          </a:xfrm>
        </p:spPr>
        <p:txBody>
          <a:bodyPr/>
          <a:lstStyle/>
          <a:p>
            <a:r>
              <a:rPr lang="en-US" sz="7200" dirty="0" smtClean="0"/>
              <a:t>Combative Patient Procedure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1068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smtClean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Understand the magnitude of healthcare workplace violence.</a:t>
            </a:r>
          </a:p>
          <a:p>
            <a:r>
              <a:rPr lang="en-US" altLang="en-US" smtClean="0"/>
              <a:t>Learn who is at risk in healthcare.</a:t>
            </a:r>
          </a:p>
          <a:p>
            <a:r>
              <a:rPr lang="en-US" altLang="en-US" smtClean="0"/>
              <a:t>Identify where violence occurs in healthcare and why it occurs.</a:t>
            </a:r>
          </a:p>
          <a:p>
            <a:r>
              <a:rPr lang="en-US" altLang="en-US" smtClean="0"/>
              <a:t>Find out what you can do to address combative patients.</a:t>
            </a:r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Did You Know?</a:t>
            </a:r>
            <a:endParaRPr lang="en-US" altLang="en-US" smtClean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900" smtClean="0"/>
              <a:t>Healthcare workers have the highest rate of nonfatal assaults among all occupations.</a:t>
            </a:r>
          </a:p>
          <a:p>
            <a:r>
              <a:rPr lang="en-US" altLang="en-US" sz="2900" smtClean="0"/>
              <a:t>Nearly half of all nonfatal injuries due to violent acts occur in healthcare and social services.</a:t>
            </a:r>
          </a:p>
          <a:p>
            <a:r>
              <a:rPr lang="en-US" altLang="en-US" sz="2900" smtClean="0"/>
              <a:t>Nurses are three times more likely to experience workplace violence than any other profession.</a:t>
            </a:r>
          </a:p>
          <a:p>
            <a:r>
              <a:rPr lang="en-US" altLang="en-US" sz="2900" smtClean="0"/>
              <a:t>More than half of all ED nurses have been assaulted on the job.</a:t>
            </a:r>
            <a:endParaRPr lang="en-US" altLang="en-US" sz="29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838200" y="1447800"/>
            <a:ext cx="2590800" cy="2351088"/>
            <a:chOff x="3216" y="288"/>
            <a:chExt cx="1632" cy="1481"/>
          </a:xfrm>
        </p:grpSpPr>
        <p:sp>
          <p:nvSpPr>
            <p:cNvPr id="5142" name="Freeform 3"/>
            <p:cNvSpPr>
              <a:spLocks/>
            </p:cNvSpPr>
            <p:nvPr/>
          </p:nvSpPr>
          <p:spPr bwMode="auto">
            <a:xfrm>
              <a:off x="3216" y="288"/>
              <a:ext cx="1632" cy="1481"/>
            </a:xfrm>
            <a:custGeom>
              <a:avLst/>
              <a:gdLst>
                <a:gd name="T0" fmla="*/ 2653 w 502"/>
                <a:gd name="T1" fmla="*/ 0 h 502"/>
                <a:gd name="T2" fmla="*/ 0 w 502"/>
                <a:gd name="T3" fmla="*/ 2186 h 502"/>
                <a:gd name="T4" fmla="*/ 2653 w 502"/>
                <a:gd name="T5" fmla="*/ 4369 h 502"/>
                <a:gd name="T6" fmla="*/ 3648 w 502"/>
                <a:gd name="T7" fmla="*/ 4204 h 502"/>
                <a:gd name="T8" fmla="*/ 3794 w 502"/>
                <a:gd name="T9" fmla="*/ 4151 h 502"/>
                <a:gd name="T10" fmla="*/ 3986 w 502"/>
                <a:gd name="T11" fmla="*/ 4074 h 502"/>
                <a:gd name="T12" fmla="*/ 4226 w 502"/>
                <a:gd name="T13" fmla="*/ 3941 h 502"/>
                <a:gd name="T14" fmla="*/ 4545 w 502"/>
                <a:gd name="T15" fmla="*/ 3717 h 502"/>
                <a:gd name="T16" fmla="*/ 4916 w 502"/>
                <a:gd name="T17" fmla="*/ 3325 h 502"/>
                <a:gd name="T18" fmla="*/ 5306 w 502"/>
                <a:gd name="T19" fmla="*/ 2186 h 502"/>
                <a:gd name="T20" fmla="*/ 2653 w 502"/>
                <a:gd name="T21" fmla="*/ 0 h 5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502"/>
                <a:gd name="T35" fmla="*/ 502 w 502"/>
                <a:gd name="T36" fmla="*/ 502 h 5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502"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284" y="502"/>
                    <a:pt x="316" y="495"/>
                    <a:pt x="345" y="483"/>
                  </a:cubicBezTo>
                  <a:cubicBezTo>
                    <a:pt x="350" y="482"/>
                    <a:pt x="355" y="480"/>
                    <a:pt x="359" y="477"/>
                  </a:cubicBezTo>
                  <a:cubicBezTo>
                    <a:pt x="365" y="475"/>
                    <a:pt x="371" y="471"/>
                    <a:pt x="377" y="468"/>
                  </a:cubicBezTo>
                  <a:cubicBezTo>
                    <a:pt x="385" y="463"/>
                    <a:pt x="393" y="458"/>
                    <a:pt x="400" y="453"/>
                  </a:cubicBezTo>
                  <a:cubicBezTo>
                    <a:pt x="411" y="445"/>
                    <a:pt x="421" y="436"/>
                    <a:pt x="430" y="427"/>
                  </a:cubicBezTo>
                  <a:cubicBezTo>
                    <a:pt x="443" y="413"/>
                    <a:pt x="455" y="398"/>
                    <a:pt x="465" y="382"/>
                  </a:cubicBezTo>
                  <a:cubicBezTo>
                    <a:pt x="488" y="344"/>
                    <a:pt x="502" y="29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Text Box 4"/>
            <p:cNvSpPr txBox="1">
              <a:spLocks noChangeArrowheads="1"/>
            </p:cNvSpPr>
            <p:nvPr/>
          </p:nvSpPr>
          <p:spPr bwMode="auto">
            <a:xfrm>
              <a:off x="3392" y="760"/>
              <a:ext cx="1296" cy="48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 b="0">
                  <a:solidFill>
                    <a:schemeClr val="bg1"/>
                  </a:solidFill>
                  <a:latin typeface="Arial Black" pitchFamily="34" charset="0"/>
                </a:rPr>
                <a:t>WHO?</a:t>
              </a:r>
            </a:p>
          </p:txBody>
        </p:sp>
      </p:grpSp>
      <p:sp>
        <p:nvSpPr>
          <p:cNvPr id="685061" name="Freeform 5"/>
          <p:cNvSpPr>
            <a:spLocks/>
          </p:cNvSpPr>
          <p:nvPr/>
        </p:nvSpPr>
        <p:spPr bwMode="auto">
          <a:xfrm>
            <a:off x="2573338" y="3719513"/>
            <a:ext cx="5453062" cy="2405062"/>
          </a:xfrm>
          <a:custGeom>
            <a:avLst/>
            <a:gdLst>
              <a:gd name="T0" fmla="*/ 0 w 3435"/>
              <a:gd name="T1" fmla="*/ 0 h 1515"/>
              <a:gd name="T2" fmla="*/ 1630149559 w 3435"/>
              <a:gd name="T3" fmla="*/ 2147483647 h 1515"/>
              <a:gd name="T4" fmla="*/ 2147483647 w 3435"/>
              <a:gd name="T5" fmla="*/ 2147483647 h 1515"/>
              <a:gd name="T6" fmla="*/ 0 60000 65536"/>
              <a:gd name="T7" fmla="*/ 0 60000 65536"/>
              <a:gd name="T8" fmla="*/ 0 60000 65536"/>
              <a:gd name="T9" fmla="*/ 0 w 3435"/>
              <a:gd name="T10" fmla="*/ 0 h 1515"/>
              <a:gd name="T11" fmla="*/ 3435 w 3435"/>
              <a:gd name="T12" fmla="*/ 1515 h 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" h="1515">
                <a:moveTo>
                  <a:pt x="0" y="0"/>
                </a:moveTo>
                <a:lnTo>
                  <a:pt x="616" y="1515"/>
                </a:lnTo>
                <a:lnTo>
                  <a:pt x="3435" y="1515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3" name="Freeform 7"/>
          <p:cNvSpPr>
            <a:spLocks/>
          </p:cNvSpPr>
          <p:nvPr/>
        </p:nvSpPr>
        <p:spPr bwMode="auto">
          <a:xfrm>
            <a:off x="2589213" y="3248025"/>
            <a:ext cx="5453062" cy="2405063"/>
          </a:xfrm>
          <a:custGeom>
            <a:avLst/>
            <a:gdLst>
              <a:gd name="T0" fmla="*/ 0 w 3435"/>
              <a:gd name="T1" fmla="*/ 0 h 1515"/>
              <a:gd name="T2" fmla="*/ 1629698709 w 3435"/>
              <a:gd name="T3" fmla="*/ 2147483647 h 1515"/>
              <a:gd name="T4" fmla="*/ 2147483647 w 3435"/>
              <a:gd name="T5" fmla="*/ 2147483647 h 1515"/>
              <a:gd name="T6" fmla="*/ 0 60000 65536"/>
              <a:gd name="T7" fmla="*/ 0 60000 65536"/>
              <a:gd name="T8" fmla="*/ 0 60000 65536"/>
              <a:gd name="T9" fmla="*/ 0 w 3435"/>
              <a:gd name="T10" fmla="*/ 0 h 1515"/>
              <a:gd name="T11" fmla="*/ 3435 w 3435"/>
              <a:gd name="T12" fmla="*/ 1515 h 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" h="1515">
                <a:moveTo>
                  <a:pt x="0" y="0"/>
                </a:moveTo>
                <a:lnTo>
                  <a:pt x="616" y="1515"/>
                </a:lnTo>
                <a:lnTo>
                  <a:pt x="3435" y="1515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4" name="Freeform 8"/>
          <p:cNvSpPr>
            <a:spLocks/>
          </p:cNvSpPr>
          <p:nvPr/>
        </p:nvSpPr>
        <p:spPr bwMode="auto">
          <a:xfrm>
            <a:off x="2641600" y="3225800"/>
            <a:ext cx="5400675" cy="1935163"/>
          </a:xfrm>
          <a:custGeom>
            <a:avLst/>
            <a:gdLst>
              <a:gd name="T0" fmla="*/ 0 w 3402"/>
              <a:gd name="T1" fmla="*/ 0 h 1219"/>
              <a:gd name="T2" fmla="*/ 1542670542 w 3402"/>
              <a:gd name="T3" fmla="*/ 2147483647 h 1219"/>
              <a:gd name="T4" fmla="*/ 2147483647 w 3402"/>
              <a:gd name="T5" fmla="*/ 2147483647 h 1219"/>
              <a:gd name="T6" fmla="*/ 0 60000 65536"/>
              <a:gd name="T7" fmla="*/ 0 60000 65536"/>
              <a:gd name="T8" fmla="*/ 0 60000 65536"/>
              <a:gd name="T9" fmla="*/ 0 w 3402"/>
              <a:gd name="T10" fmla="*/ 0 h 1219"/>
              <a:gd name="T11" fmla="*/ 3402 w 3402"/>
              <a:gd name="T12" fmla="*/ 1219 h 1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2" h="1219">
                <a:moveTo>
                  <a:pt x="0" y="0"/>
                </a:moveTo>
                <a:lnTo>
                  <a:pt x="583" y="1219"/>
                </a:lnTo>
                <a:lnTo>
                  <a:pt x="3402" y="1219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5" name="Freeform 9"/>
          <p:cNvSpPr>
            <a:spLocks/>
          </p:cNvSpPr>
          <p:nvPr/>
        </p:nvSpPr>
        <p:spPr bwMode="auto">
          <a:xfrm>
            <a:off x="2709863" y="3192463"/>
            <a:ext cx="5332412" cy="1477962"/>
          </a:xfrm>
          <a:custGeom>
            <a:avLst/>
            <a:gdLst>
              <a:gd name="T0" fmla="*/ 0 w 3359"/>
              <a:gd name="T1" fmla="*/ 0 h 931"/>
              <a:gd name="T2" fmla="*/ 1428948285 w 3359"/>
              <a:gd name="T3" fmla="*/ 2147483647 h 931"/>
              <a:gd name="T4" fmla="*/ 2147483647 w 3359"/>
              <a:gd name="T5" fmla="*/ 2147483647 h 931"/>
              <a:gd name="T6" fmla="*/ 0 60000 65536"/>
              <a:gd name="T7" fmla="*/ 0 60000 65536"/>
              <a:gd name="T8" fmla="*/ 0 60000 65536"/>
              <a:gd name="T9" fmla="*/ 0 w 3359"/>
              <a:gd name="T10" fmla="*/ 0 h 931"/>
              <a:gd name="T11" fmla="*/ 3359 w 3359"/>
              <a:gd name="T12" fmla="*/ 931 h 9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9" h="931">
                <a:moveTo>
                  <a:pt x="0" y="0"/>
                </a:moveTo>
                <a:lnTo>
                  <a:pt x="540" y="931"/>
                </a:lnTo>
                <a:lnTo>
                  <a:pt x="3359" y="931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6" name="Freeform 10"/>
          <p:cNvSpPr>
            <a:spLocks/>
          </p:cNvSpPr>
          <p:nvPr/>
        </p:nvSpPr>
        <p:spPr bwMode="auto">
          <a:xfrm>
            <a:off x="2908300" y="3038475"/>
            <a:ext cx="5133975" cy="649288"/>
          </a:xfrm>
          <a:custGeom>
            <a:avLst/>
            <a:gdLst>
              <a:gd name="T0" fmla="*/ 0 w 3234"/>
              <a:gd name="T1" fmla="*/ 0 h 409"/>
              <a:gd name="T2" fmla="*/ 1097932528 w 3234"/>
              <a:gd name="T3" fmla="*/ 1030745583 h 409"/>
              <a:gd name="T4" fmla="*/ 2147483647 w 3234"/>
              <a:gd name="T5" fmla="*/ 1030745583 h 409"/>
              <a:gd name="T6" fmla="*/ 0 60000 65536"/>
              <a:gd name="T7" fmla="*/ 0 60000 65536"/>
              <a:gd name="T8" fmla="*/ 0 60000 65536"/>
              <a:gd name="T9" fmla="*/ 0 w 3234"/>
              <a:gd name="T10" fmla="*/ 0 h 409"/>
              <a:gd name="T11" fmla="*/ 3234 w 3234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4" h="409">
                <a:moveTo>
                  <a:pt x="0" y="0"/>
                </a:moveTo>
                <a:lnTo>
                  <a:pt x="415" y="409"/>
                </a:lnTo>
                <a:lnTo>
                  <a:pt x="3234" y="409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7" name="Freeform 11"/>
          <p:cNvSpPr>
            <a:spLocks/>
          </p:cNvSpPr>
          <p:nvPr/>
        </p:nvSpPr>
        <p:spPr bwMode="auto">
          <a:xfrm>
            <a:off x="3038475" y="2870200"/>
            <a:ext cx="5003800" cy="322263"/>
          </a:xfrm>
          <a:custGeom>
            <a:avLst/>
            <a:gdLst>
              <a:gd name="T0" fmla="*/ 2147483647 w 3152"/>
              <a:gd name="T1" fmla="*/ 511593351 h 203"/>
              <a:gd name="T2" fmla="*/ 881013411 w 3152"/>
              <a:gd name="T3" fmla="*/ 511593351 h 203"/>
              <a:gd name="T4" fmla="*/ 0 w 3152"/>
              <a:gd name="T5" fmla="*/ 0 h 203"/>
              <a:gd name="T6" fmla="*/ 0 60000 65536"/>
              <a:gd name="T7" fmla="*/ 0 60000 65536"/>
              <a:gd name="T8" fmla="*/ 0 60000 65536"/>
              <a:gd name="T9" fmla="*/ 0 w 3152"/>
              <a:gd name="T10" fmla="*/ 0 h 203"/>
              <a:gd name="T11" fmla="*/ 3152 w 3152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2" h="203">
                <a:moveTo>
                  <a:pt x="3152" y="203"/>
                </a:moveTo>
                <a:lnTo>
                  <a:pt x="333" y="20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8" name="Freeform 12"/>
          <p:cNvSpPr>
            <a:spLocks/>
          </p:cNvSpPr>
          <p:nvPr/>
        </p:nvSpPr>
        <p:spPr bwMode="auto">
          <a:xfrm>
            <a:off x="2795588" y="3135313"/>
            <a:ext cx="5246687" cy="1042987"/>
          </a:xfrm>
          <a:custGeom>
            <a:avLst/>
            <a:gdLst>
              <a:gd name="T0" fmla="*/ 0 w 3305"/>
              <a:gd name="T1" fmla="*/ 0 h 657"/>
              <a:gd name="T2" fmla="*/ 1285943157 w 3305"/>
              <a:gd name="T3" fmla="*/ 1655740850 h 657"/>
              <a:gd name="T4" fmla="*/ 2147483647 w 3305"/>
              <a:gd name="T5" fmla="*/ 1655740850 h 657"/>
              <a:gd name="T6" fmla="*/ 0 60000 65536"/>
              <a:gd name="T7" fmla="*/ 0 60000 65536"/>
              <a:gd name="T8" fmla="*/ 0 60000 65536"/>
              <a:gd name="T9" fmla="*/ 0 w 3305"/>
              <a:gd name="T10" fmla="*/ 0 h 657"/>
              <a:gd name="T11" fmla="*/ 3305 w 3305"/>
              <a:gd name="T12" fmla="*/ 657 h 6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" h="657">
                <a:moveTo>
                  <a:pt x="0" y="0"/>
                </a:moveTo>
                <a:lnTo>
                  <a:pt x="486" y="657"/>
                </a:lnTo>
                <a:lnTo>
                  <a:pt x="3305" y="657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9" name="Freeform 13" descr="Picture45"/>
          <p:cNvSpPr>
            <a:spLocks/>
          </p:cNvSpPr>
          <p:nvPr/>
        </p:nvSpPr>
        <p:spPr bwMode="auto">
          <a:xfrm>
            <a:off x="838200" y="1447800"/>
            <a:ext cx="2590800" cy="2351088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12700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070" name="Text Box 14"/>
          <p:cNvSpPr txBox="1">
            <a:spLocks noChangeArrowheads="1"/>
          </p:cNvSpPr>
          <p:nvPr/>
        </p:nvSpPr>
        <p:spPr bwMode="auto">
          <a:xfrm>
            <a:off x="3733800" y="2809875"/>
            <a:ext cx="312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Nurses</a:t>
            </a:r>
          </a:p>
        </p:txBody>
      </p:sp>
      <p:sp>
        <p:nvSpPr>
          <p:cNvPr id="685071" name="Text Box 15"/>
          <p:cNvSpPr txBox="1">
            <a:spLocks noChangeArrowheads="1"/>
          </p:cNvSpPr>
          <p:nvPr/>
        </p:nvSpPr>
        <p:spPr bwMode="auto">
          <a:xfrm>
            <a:off x="3733800" y="3305175"/>
            <a:ext cx="312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Nurse’s aides</a:t>
            </a:r>
          </a:p>
        </p:txBody>
      </p:sp>
      <p:sp>
        <p:nvSpPr>
          <p:cNvPr id="685072" name="Text Box 16"/>
          <p:cNvSpPr txBox="1">
            <a:spLocks noChangeArrowheads="1"/>
          </p:cNvSpPr>
          <p:nvPr/>
        </p:nvSpPr>
        <p:spPr bwMode="auto">
          <a:xfrm>
            <a:off x="3733800" y="3802063"/>
            <a:ext cx="464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Emergency department personnel</a:t>
            </a:r>
          </a:p>
        </p:txBody>
      </p:sp>
      <p:sp>
        <p:nvSpPr>
          <p:cNvPr id="685073" name="Text Box 17"/>
          <p:cNvSpPr txBox="1">
            <a:spLocks noChangeArrowheads="1"/>
          </p:cNvSpPr>
          <p:nvPr/>
        </p:nvSpPr>
        <p:spPr bwMode="auto">
          <a:xfrm>
            <a:off x="3733800" y="4297363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Mental health staff</a:t>
            </a: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3733800" y="4792663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Meal delivery employees</a:t>
            </a:r>
          </a:p>
        </p:txBody>
      </p:sp>
      <p:sp>
        <p:nvSpPr>
          <p:cNvPr id="685075" name="Text Box 19"/>
          <p:cNvSpPr txBox="1">
            <a:spLocks noChangeArrowheads="1"/>
          </p:cNvSpPr>
          <p:nvPr/>
        </p:nvSpPr>
        <p:spPr bwMode="auto">
          <a:xfrm>
            <a:off x="3733800" y="5287963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Security personnel</a:t>
            </a:r>
          </a:p>
        </p:txBody>
      </p:sp>
      <p:sp>
        <p:nvSpPr>
          <p:cNvPr id="685076" name="Text Box 20"/>
          <p:cNvSpPr txBox="1">
            <a:spLocks noChangeArrowheads="1"/>
          </p:cNvSpPr>
          <p:nvPr/>
        </p:nvSpPr>
        <p:spPr bwMode="auto">
          <a:xfrm>
            <a:off x="3746500" y="5745163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chemeClr val="tx1"/>
                </a:solidFill>
              </a:rPr>
              <a:t>EVERYONE!</a:t>
            </a:r>
          </a:p>
        </p:txBody>
      </p:sp>
      <p:sp>
        <p:nvSpPr>
          <p:cNvPr id="685077" name="Freeform 21" descr="Picture49"/>
          <p:cNvSpPr>
            <a:spLocks/>
          </p:cNvSpPr>
          <p:nvPr/>
        </p:nvSpPr>
        <p:spPr bwMode="auto">
          <a:xfrm>
            <a:off x="838200" y="1447800"/>
            <a:ext cx="2590800" cy="2351088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12700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078" name="Freeform 22" descr="Picture47"/>
          <p:cNvSpPr>
            <a:spLocks/>
          </p:cNvSpPr>
          <p:nvPr/>
        </p:nvSpPr>
        <p:spPr bwMode="auto">
          <a:xfrm>
            <a:off x="838200" y="1447800"/>
            <a:ext cx="2590800" cy="2351088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12700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079" name="Freeform 23" descr="Picture48"/>
          <p:cNvSpPr>
            <a:spLocks/>
          </p:cNvSpPr>
          <p:nvPr/>
        </p:nvSpPr>
        <p:spPr bwMode="auto">
          <a:xfrm>
            <a:off x="838200" y="1447800"/>
            <a:ext cx="2590800" cy="2351088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Rectangle 2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Who Is At Risk In Healthcare?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8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8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8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1" grpId="0" animBg="1"/>
      <p:bldP spid="685063" grpId="0" animBg="1"/>
      <p:bldP spid="685064" grpId="0" animBg="1"/>
      <p:bldP spid="685065" grpId="0" animBg="1"/>
      <p:bldP spid="685066" grpId="0" animBg="1"/>
      <p:bldP spid="685067" grpId="0" animBg="1"/>
      <p:bldP spid="685068" grpId="0" animBg="1"/>
      <p:bldP spid="685069" grpId="0" animBg="1"/>
      <p:bldP spid="685070" grpId="0"/>
      <p:bldP spid="685071" grpId="0"/>
      <p:bldP spid="685072" grpId="0"/>
      <p:bldP spid="685073" grpId="0"/>
      <p:bldP spid="685074" grpId="0"/>
      <p:bldP spid="685075" grpId="0"/>
      <p:bldP spid="685076" grpId="0"/>
      <p:bldP spid="685077" grpId="0" animBg="1"/>
      <p:bldP spid="685077" grpId="1" animBg="1"/>
      <p:bldP spid="685078" grpId="0" animBg="1"/>
      <p:bldP spid="6850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273800" y="1447800"/>
            <a:ext cx="2717800" cy="2351088"/>
            <a:chOff x="3952" y="1152"/>
            <a:chExt cx="1776" cy="1481"/>
          </a:xfrm>
        </p:grpSpPr>
        <p:sp>
          <p:nvSpPr>
            <p:cNvPr id="6165" name="Freeform 3"/>
            <p:cNvSpPr>
              <a:spLocks/>
            </p:cNvSpPr>
            <p:nvPr/>
          </p:nvSpPr>
          <p:spPr bwMode="auto">
            <a:xfrm flipH="1">
              <a:off x="4000" y="1152"/>
              <a:ext cx="1632" cy="1481"/>
            </a:xfrm>
            <a:custGeom>
              <a:avLst/>
              <a:gdLst>
                <a:gd name="T0" fmla="*/ 2653 w 502"/>
                <a:gd name="T1" fmla="*/ 0 h 502"/>
                <a:gd name="T2" fmla="*/ 0 w 502"/>
                <a:gd name="T3" fmla="*/ 2186 h 502"/>
                <a:gd name="T4" fmla="*/ 2653 w 502"/>
                <a:gd name="T5" fmla="*/ 4369 h 502"/>
                <a:gd name="T6" fmla="*/ 3648 w 502"/>
                <a:gd name="T7" fmla="*/ 4204 h 502"/>
                <a:gd name="T8" fmla="*/ 3794 w 502"/>
                <a:gd name="T9" fmla="*/ 4151 h 502"/>
                <a:gd name="T10" fmla="*/ 3986 w 502"/>
                <a:gd name="T11" fmla="*/ 4074 h 502"/>
                <a:gd name="T12" fmla="*/ 4226 w 502"/>
                <a:gd name="T13" fmla="*/ 3941 h 502"/>
                <a:gd name="T14" fmla="*/ 4545 w 502"/>
                <a:gd name="T15" fmla="*/ 3717 h 502"/>
                <a:gd name="T16" fmla="*/ 4916 w 502"/>
                <a:gd name="T17" fmla="*/ 3325 h 502"/>
                <a:gd name="T18" fmla="*/ 5306 w 502"/>
                <a:gd name="T19" fmla="*/ 2186 h 502"/>
                <a:gd name="T20" fmla="*/ 2653 w 502"/>
                <a:gd name="T21" fmla="*/ 0 h 5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502"/>
                <a:gd name="T35" fmla="*/ 502 w 502"/>
                <a:gd name="T36" fmla="*/ 502 h 5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502"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284" y="502"/>
                    <a:pt x="316" y="495"/>
                    <a:pt x="345" y="483"/>
                  </a:cubicBezTo>
                  <a:cubicBezTo>
                    <a:pt x="350" y="482"/>
                    <a:pt x="355" y="480"/>
                    <a:pt x="359" y="477"/>
                  </a:cubicBezTo>
                  <a:cubicBezTo>
                    <a:pt x="365" y="475"/>
                    <a:pt x="371" y="471"/>
                    <a:pt x="377" y="468"/>
                  </a:cubicBezTo>
                  <a:cubicBezTo>
                    <a:pt x="385" y="463"/>
                    <a:pt x="393" y="458"/>
                    <a:pt x="400" y="453"/>
                  </a:cubicBezTo>
                  <a:cubicBezTo>
                    <a:pt x="411" y="445"/>
                    <a:pt x="421" y="436"/>
                    <a:pt x="430" y="427"/>
                  </a:cubicBezTo>
                  <a:cubicBezTo>
                    <a:pt x="443" y="413"/>
                    <a:pt x="455" y="398"/>
                    <a:pt x="465" y="382"/>
                  </a:cubicBezTo>
                  <a:cubicBezTo>
                    <a:pt x="488" y="344"/>
                    <a:pt x="502" y="29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Text Box 4"/>
            <p:cNvSpPr txBox="1">
              <a:spLocks noChangeArrowheads="1"/>
            </p:cNvSpPr>
            <p:nvPr/>
          </p:nvSpPr>
          <p:spPr bwMode="auto">
            <a:xfrm flipH="1">
              <a:off x="3952" y="1632"/>
              <a:ext cx="177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folHlink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200" b="0">
                  <a:solidFill>
                    <a:schemeClr val="bg1"/>
                  </a:solidFill>
                  <a:latin typeface="Arial Black" pitchFamily="34" charset="0"/>
                </a:rPr>
                <a:t>WHERE?</a:t>
              </a:r>
            </a:p>
          </p:txBody>
        </p:sp>
      </p:grp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Where Does Violence Occur In Healthcare?</a:t>
            </a:r>
          </a:p>
        </p:txBody>
      </p:sp>
      <p:sp>
        <p:nvSpPr>
          <p:cNvPr id="687110" name="Freeform 6"/>
          <p:cNvSpPr>
            <a:spLocks/>
          </p:cNvSpPr>
          <p:nvPr/>
        </p:nvSpPr>
        <p:spPr bwMode="auto">
          <a:xfrm flipH="1">
            <a:off x="2071688" y="3346450"/>
            <a:ext cx="5091112" cy="2405063"/>
          </a:xfrm>
          <a:custGeom>
            <a:avLst/>
            <a:gdLst>
              <a:gd name="T0" fmla="*/ 0 w 3435"/>
              <a:gd name="T1" fmla="*/ 0 h 1515"/>
              <a:gd name="T2" fmla="*/ 1521947482 w 3435"/>
              <a:gd name="T3" fmla="*/ 2147483647 h 1515"/>
              <a:gd name="T4" fmla="*/ 2147483647 w 3435"/>
              <a:gd name="T5" fmla="*/ 2147483647 h 1515"/>
              <a:gd name="T6" fmla="*/ 0 60000 65536"/>
              <a:gd name="T7" fmla="*/ 0 60000 65536"/>
              <a:gd name="T8" fmla="*/ 0 60000 65536"/>
              <a:gd name="T9" fmla="*/ 0 w 3435"/>
              <a:gd name="T10" fmla="*/ 0 h 1515"/>
              <a:gd name="T11" fmla="*/ 3435 w 3435"/>
              <a:gd name="T12" fmla="*/ 1515 h 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" h="1515">
                <a:moveTo>
                  <a:pt x="0" y="0"/>
                </a:moveTo>
                <a:lnTo>
                  <a:pt x="616" y="1515"/>
                </a:lnTo>
                <a:lnTo>
                  <a:pt x="3435" y="1515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1" name="Freeform 7"/>
          <p:cNvSpPr>
            <a:spLocks/>
          </p:cNvSpPr>
          <p:nvPr/>
        </p:nvSpPr>
        <p:spPr bwMode="auto">
          <a:xfrm flipH="1">
            <a:off x="2068513" y="3324225"/>
            <a:ext cx="5041900" cy="1935163"/>
          </a:xfrm>
          <a:custGeom>
            <a:avLst/>
            <a:gdLst>
              <a:gd name="T0" fmla="*/ 0 w 3402"/>
              <a:gd name="T1" fmla="*/ 0 h 1219"/>
              <a:gd name="T2" fmla="*/ 1440188607 w 3402"/>
              <a:gd name="T3" fmla="*/ 2147483647 h 1219"/>
              <a:gd name="T4" fmla="*/ 2147483647 w 3402"/>
              <a:gd name="T5" fmla="*/ 2147483647 h 1219"/>
              <a:gd name="T6" fmla="*/ 0 60000 65536"/>
              <a:gd name="T7" fmla="*/ 0 60000 65536"/>
              <a:gd name="T8" fmla="*/ 0 60000 65536"/>
              <a:gd name="T9" fmla="*/ 0 w 3402"/>
              <a:gd name="T10" fmla="*/ 0 h 1219"/>
              <a:gd name="T11" fmla="*/ 3402 w 3402"/>
              <a:gd name="T12" fmla="*/ 1219 h 1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2" h="1219">
                <a:moveTo>
                  <a:pt x="0" y="0"/>
                </a:moveTo>
                <a:lnTo>
                  <a:pt x="583" y="1219"/>
                </a:lnTo>
                <a:lnTo>
                  <a:pt x="3402" y="1219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2" name="Freeform 8"/>
          <p:cNvSpPr>
            <a:spLocks/>
          </p:cNvSpPr>
          <p:nvPr/>
        </p:nvSpPr>
        <p:spPr bwMode="auto">
          <a:xfrm flipH="1">
            <a:off x="2063750" y="3290888"/>
            <a:ext cx="4978400" cy="1477962"/>
          </a:xfrm>
          <a:custGeom>
            <a:avLst/>
            <a:gdLst>
              <a:gd name="T0" fmla="*/ 0 w 3359"/>
              <a:gd name="T1" fmla="*/ 0 h 931"/>
              <a:gd name="T2" fmla="*/ 1334082239 w 3359"/>
              <a:gd name="T3" fmla="*/ 2147483647 h 931"/>
              <a:gd name="T4" fmla="*/ 2147483647 w 3359"/>
              <a:gd name="T5" fmla="*/ 2147483647 h 931"/>
              <a:gd name="T6" fmla="*/ 0 60000 65536"/>
              <a:gd name="T7" fmla="*/ 0 60000 65536"/>
              <a:gd name="T8" fmla="*/ 0 60000 65536"/>
              <a:gd name="T9" fmla="*/ 0 w 3359"/>
              <a:gd name="T10" fmla="*/ 0 h 931"/>
              <a:gd name="T11" fmla="*/ 3359 w 3359"/>
              <a:gd name="T12" fmla="*/ 931 h 9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9" h="931">
                <a:moveTo>
                  <a:pt x="0" y="0"/>
                </a:moveTo>
                <a:lnTo>
                  <a:pt x="540" y="931"/>
                </a:lnTo>
                <a:lnTo>
                  <a:pt x="3359" y="931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3" name="Freeform 9"/>
          <p:cNvSpPr>
            <a:spLocks/>
          </p:cNvSpPr>
          <p:nvPr/>
        </p:nvSpPr>
        <p:spPr bwMode="auto">
          <a:xfrm flipH="1">
            <a:off x="2051050" y="3136900"/>
            <a:ext cx="4792663" cy="649288"/>
          </a:xfrm>
          <a:custGeom>
            <a:avLst/>
            <a:gdLst>
              <a:gd name="T0" fmla="*/ 0 w 3234"/>
              <a:gd name="T1" fmla="*/ 0 h 409"/>
              <a:gd name="T2" fmla="*/ 1025241669 w 3234"/>
              <a:gd name="T3" fmla="*/ 1030745583 h 409"/>
              <a:gd name="T4" fmla="*/ 2147483647 w 3234"/>
              <a:gd name="T5" fmla="*/ 1030745583 h 409"/>
              <a:gd name="T6" fmla="*/ 0 60000 65536"/>
              <a:gd name="T7" fmla="*/ 0 60000 65536"/>
              <a:gd name="T8" fmla="*/ 0 60000 65536"/>
              <a:gd name="T9" fmla="*/ 0 w 3234"/>
              <a:gd name="T10" fmla="*/ 0 h 409"/>
              <a:gd name="T11" fmla="*/ 3234 w 3234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4" h="409">
                <a:moveTo>
                  <a:pt x="0" y="0"/>
                </a:moveTo>
                <a:lnTo>
                  <a:pt x="415" y="409"/>
                </a:lnTo>
                <a:lnTo>
                  <a:pt x="3234" y="409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4" name="Freeform 10"/>
          <p:cNvSpPr>
            <a:spLocks/>
          </p:cNvSpPr>
          <p:nvPr/>
        </p:nvSpPr>
        <p:spPr bwMode="auto">
          <a:xfrm flipH="1">
            <a:off x="2043113" y="2968625"/>
            <a:ext cx="4670425" cy="322263"/>
          </a:xfrm>
          <a:custGeom>
            <a:avLst/>
            <a:gdLst>
              <a:gd name="T0" fmla="*/ 2147483647 w 3152"/>
              <a:gd name="T1" fmla="*/ 511593351 h 203"/>
              <a:gd name="T2" fmla="*/ 822316452 w 3152"/>
              <a:gd name="T3" fmla="*/ 511593351 h 203"/>
              <a:gd name="T4" fmla="*/ 0 w 3152"/>
              <a:gd name="T5" fmla="*/ 0 h 203"/>
              <a:gd name="T6" fmla="*/ 0 60000 65536"/>
              <a:gd name="T7" fmla="*/ 0 60000 65536"/>
              <a:gd name="T8" fmla="*/ 0 60000 65536"/>
              <a:gd name="T9" fmla="*/ 0 w 3152"/>
              <a:gd name="T10" fmla="*/ 0 h 203"/>
              <a:gd name="T11" fmla="*/ 3152 w 3152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2" h="203">
                <a:moveTo>
                  <a:pt x="3152" y="203"/>
                </a:moveTo>
                <a:lnTo>
                  <a:pt x="333" y="20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5" name="Freeform 11"/>
          <p:cNvSpPr>
            <a:spLocks/>
          </p:cNvSpPr>
          <p:nvPr/>
        </p:nvSpPr>
        <p:spPr bwMode="auto">
          <a:xfrm flipH="1">
            <a:off x="2058988" y="3233738"/>
            <a:ext cx="4897437" cy="1042987"/>
          </a:xfrm>
          <a:custGeom>
            <a:avLst/>
            <a:gdLst>
              <a:gd name="T0" fmla="*/ 0 w 3305"/>
              <a:gd name="T1" fmla="*/ 0 h 657"/>
              <a:gd name="T2" fmla="*/ 1200343302 w 3305"/>
              <a:gd name="T3" fmla="*/ 1655740850 h 657"/>
              <a:gd name="T4" fmla="*/ 2147483647 w 3305"/>
              <a:gd name="T5" fmla="*/ 1655740850 h 657"/>
              <a:gd name="T6" fmla="*/ 0 60000 65536"/>
              <a:gd name="T7" fmla="*/ 0 60000 65536"/>
              <a:gd name="T8" fmla="*/ 0 60000 65536"/>
              <a:gd name="T9" fmla="*/ 0 w 3305"/>
              <a:gd name="T10" fmla="*/ 0 h 657"/>
              <a:gd name="T11" fmla="*/ 3305 w 3305"/>
              <a:gd name="T12" fmla="*/ 657 h 6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" h="657">
                <a:moveTo>
                  <a:pt x="0" y="0"/>
                </a:moveTo>
                <a:lnTo>
                  <a:pt x="486" y="657"/>
                </a:lnTo>
                <a:lnTo>
                  <a:pt x="3305" y="657"/>
                </a:lnTo>
              </a:path>
            </a:pathLst>
          </a:custGeom>
          <a:noFill/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6" name="Text Box 12"/>
          <p:cNvSpPr txBox="1">
            <a:spLocks noChangeArrowheads="1"/>
          </p:cNvSpPr>
          <p:nvPr/>
        </p:nvSpPr>
        <p:spPr bwMode="auto">
          <a:xfrm flipH="1">
            <a:off x="2176463" y="2895600"/>
            <a:ext cx="312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Psychiatric wards</a:t>
            </a:r>
          </a:p>
        </p:txBody>
      </p:sp>
      <p:sp>
        <p:nvSpPr>
          <p:cNvPr id="687117" name="Text Box 13"/>
          <p:cNvSpPr txBox="1">
            <a:spLocks noChangeArrowheads="1"/>
          </p:cNvSpPr>
          <p:nvPr/>
        </p:nvSpPr>
        <p:spPr bwMode="auto">
          <a:xfrm flipH="1">
            <a:off x="2178050" y="3403600"/>
            <a:ext cx="40814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Emergency departments </a:t>
            </a:r>
          </a:p>
        </p:txBody>
      </p:sp>
      <p:sp>
        <p:nvSpPr>
          <p:cNvPr id="687118" name="Text Box 14"/>
          <p:cNvSpPr txBox="1">
            <a:spLocks noChangeArrowheads="1"/>
          </p:cNvSpPr>
          <p:nvPr/>
        </p:nvSpPr>
        <p:spPr bwMode="auto">
          <a:xfrm flipH="1">
            <a:off x="2176463" y="3900488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Waiting rooms</a:t>
            </a:r>
          </a:p>
        </p:txBody>
      </p:sp>
      <p:sp>
        <p:nvSpPr>
          <p:cNvPr id="687119" name="Text Box 15"/>
          <p:cNvSpPr txBox="1">
            <a:spLocks noChangeArrowheads="1"/>
          </p:cNvSpPr>
          <p:nvPr/>
        </p:nvSpPr>
        <p:spPr bwMode="auto">
          <a:xfrm flipH="1">
            <a:off x="2176463" y="4395788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Geriatric units</a:t>
            </a:r>
          </a:p>
        </p:txBody>
      </p:sp>
      <p:sp>
        <p:nvSpPr>
          <p:cNvPr id="687120" name="Text Box 16"/>
          <p:cNvSpPr txBox="1">
            <a:spLocks noChangeArrowheads="1"/>
          </p:cNvSpPr>
          <p:nvPr/>
        </p:nvSpPr>
        <p:spPr bwMode="auto">
          <a:xfrm flipH="1">
            <a:off x="2176463" y="4891088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 b="0">
                <a:solidFill>
                  <a:schemeClr val="tx1"/>
                </a:solidFill>
              </a:rPr>
              <a:t>Patient rooms</a:t>
            </a:r>
          </a:p>
        </p:txBody>
      </p:sp>
      <p:sp>
        <p:nvSpPr>
          <p:cNvPr id="687121" name="Text Box 17"/>
          <p:cNvSpPr txBox="1">
            <a:spLocks noChangeArrowheads="1"/>
          </p:cNvSpPr>
          <p:nvPr/>
        </p:nvSpPr>
        <p:spPr bwMode="auto">
          <a:xfrm flipH="1">
            <a:off x="2176463" y="5386388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200">
                <a:solidFill>
                  <a:schemeClr val="tx1"/>
                </a:solidFill>
              </a:rPr>
              <a:t>EVERYWHERE!</a:t>
            </a:r>
          </a:p>
        </p:txBody>
      </p:sp>
      <p:sp>
        <p:nvSpPr>
          <p:cNvPr id="687122" name="Freeform 18" descr="Picture54"/>
          <p:cNvSpPr>
            <a:spLocks/>
          </p:cNvSpPr>
          <p:nvPr/>
        </p:nvSpPr>
        <p:spPr bwMode="auto">
          <a:xfrm>
            <a:off x="6273800" y="1447800"/>
            <a:ext cx="2590800" cy="2351088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12700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123" name="Freeform 19" descr="Picture50"/>
          <p:cNvSpPr>
            <a:spLocks/>
          </p:cNvSpPr>
          <p:nvPr/>
        </p:nvSpPr>
        <p:spPr bwMode="auto">
          <a:xfrm>
            <a:off x="6273800" y="1447800"/>
            <a:ext cx="2590800" cy="2351088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12700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124" name="Freeform 20" descr="Picture55"/>
          <p:cNvSpPr>
            <a:spLocks/>
          </p:cNvSpPr>
          <p:nvPr/>
        </p:nvSpPr>
        <p:spPr bwMode="auto">
          <a:xfrm>
            <a:off x="6273800" y="1447800"/>
            <a:ext cx="2590800" cy="2351088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12700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125" name="Freeform 21" descr="Picture56"/>
          <p:cNvSpPr>
            <a:spLocks/>
          </p:cNvSpPr>
          <p:nvPr/>
        </p:nvSpPr>
        <p:spPr bwMode="auto">
          <a:xfrm>
            <a:off x="6273800" y="1447800"/>
            <a:ext cx="2590800" cy="2351088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12700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126" name="Freeform 22" descr="Picture53"/>
          <p:cNvSpPr>
            <a:spLocks/>
          </p:cNvSpPr>
          <p:nvPr/>
        </p:nvSpPr>
        <p:spPr bwMode="auto">
          <a:xfrm>
            <a:off x="6273800" y="1458913"/>
            <a:ext cx="2590800" cy="2351087"/>
          </a:xfrm>
          <a:custGeom>
            <a:avLst/>
            <a:gdLst>
              <a:gd name="T0" fmla="*/ 2147483647 w 502"/>
              <a:gd name="T1" fmla="*/ 0 h 502"/>
              <a:gd name="T2" fmla="*/ 0 w 502"/>
              <a:gd name="T3" fmla="*/ 2147483647 h 502"/>
              <a:gd name="T4" fmla="*/ 2147483647 w 502"/>
              <a:gd name="T5" fmla="*/ 2147483647 h 502"/>
              <a:gd name="T6" fmla="*/ 2147483647 w 502"/>
              <a:gd name="T7" fmla="*/ 2147483647 h 502"/>
              <a:gd name="T8" fmla="*/ 2147483647 w 502"/>
              <a:gd name="T9" fmla="*/ 2147483647 h 502"/>
              <a:gd name="T10" fmla="*/ 2147483647 w 502"/>
              <a:gd name="T11" fmla="*/ 2147483647 h 502"/>
              <a:gd name="T12" fmla="*/ 2147483647 w 502"/>
              <a:gd name="T13" fmla="*/ 2147483647 h 502"/>
              <a:gd name="T14" fmla="*/ 2147483647 w 502"/>
              <a:gd name="T15" fmla="*/ 2147483647 h 502"/>
              <a:gd name="T16" fmla="*/ 2147483647 w 502"/>
              <a:gd name="T17" fmla="*/ 2147483647 h 502"/>
              <a:gd name="T18" fmla="*/ 2147483647 w 502"/>
              <a:gd name="T19" fmla="*/ 2147483647 h 502"/>
              <a:gd name="T20" fmla="*/ 2147483647 w 502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02"/>
              <a:gd name="T35" fmla="*/ 502 w 502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02">
                <a:moveTo>
                  <a:pt x="251" y="0"/>
                </a:moveTo>
                <a:cubicBezTo>
                  <a:pt x="112" y="0"/>
                  <a:pt x="0" y="112"/>
                  <a:pt x="0" y="251"/>
                </a:cubicBezTo>
                <a:cubicBezTo>
                  <a:pt x="0" y="389"/>
                  <a:pt x="112" y="502"/>
                  <a:pt x="251" y="502"/>
                </a:cubicBezTo>
                <a:cubicBezTo>
                  <a:pt x="284" y="502"/>
                  <a:pt x="316" y="495"/>
                  <a:pt x="345" y="483"/>
                </a:cubicBezTo>
                <a:cubicBezTo>
                  <a:pt x="350" y="482"/>
                  <a:pt x="355" y="480"/>
                  <a:pt x="359" y="477"/>
                </a:cubicBezTo>
                <a:cubicBezTo>
                  <a:pt x="365" y="475"/>
                  <a:pt x="371" y="471"/>
                  <a:pt x="377" y="468"/>
                </a:cubicBezTo>
                <a:cubicBezTo>
                  <a:pt x="385" y="463"/>
                  <a:pt x="393" y="458"/>
                  <a:pt x="400" y="453"/>
                </a:cubicBezTo>
                <a:cubicBezTo>
                  <a:pt x="411" y="445"/>
                  <a:pt x="421" y="436"/>
                  <a:pt x="430" y="427"/>
                </a:cubicBezTo>
                <a:cubicBezTo>
                  <a:pt x="443" y="413"/>
                  <a:pt x="455" y="398"/>
                  <a:pt x="465" y="382"/>
                </a:cubicBezTo>
                <a:cubicBezTo>
                  <a:pt x="488" y="344"/>
                  <a:pt x="502" y="299"/>
                  <a:pt x="502" y="251"/>
                </a:cubicBezTo>
                <a:cubicBezTo>
                  <a:pt x="502" y="112"/>
                  <a:pt x="389" y="0"/>
                  <a:pt x="251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12700" cap="rnd" cmpd="sng">
            <a:solidFill>
              <a:srgbClr val="0033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8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8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10" grpId="0" animBg="1"/>
      <p:bldP spid="687111" grpId="0" animBg="1"/>
      <p:bldP spid="687112" grpId="0" animBg="1"/>
      <p:bldP spid="687113" grpId="0" animBg="1"/>
      <p:bldP spid="687114" grpId="0" animBg="1"/>
      <p:bldP spid="687115" grpId="0" animBg="1"/>
      <p:bldP spid="687116" grpId="0"/>
      <p:bldP spid="687117" grpId="0"/>
      <p:bldP spid="687118" grpId="0"/>
      <p:bldP spid="687119" grpId="0"/>
      <p:bldP spid="687120" grpId="0"/>
      <p:bldP spid="687121" grpId="0"/>
      <p:bldP spid="687122" grpId="0" animBg="1"/>
      <p:bldP spid="687123" grpId="0" animBg="1"/>
      <p:bldP spid="687124" grpId="0" animBg="1"/>
      <p:bldP spid="687124" grpId="1" animBg="1"/>
      <p:bldP spid="687125" grpId="0" animBg="1"/>
      <p:bldP spid="687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</a:t>
            </a:r>
            <a:endParaRPr lang="en-US" altLang="en-US" smtClean="0"/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Know who is most likely to be combative.</a:t>
            </a:r>
          </a:p>
          <a:p>
            <a:pPr lvl="1"/>
            <a:r>
              <a:rPr lang="en-US" altLang="en-US" smtClean="0"/>
              <a:t>Agitated or frustrated patients</a:t>
            </a:r>
          </a:p>
          <a:p>
            <a:pPr lvl="1"/>
            <a:r>
              <a:rPr lang="en-US" altLang="en-US" smtClean="0"/>
              <a:t>Patients with psychiatric disorders</a:t>
            </a:r>
          </a:p>
          <a:p>
            <a:pPr lvl="1"/>
            <a:r>
              <a:rPr lang="en-US" altLang="en-US" smtClean="0"/>
              <a:t>Patients with dementia</a:t>
            </a:r>
          </a:p>
          <a:p>
            <a:pPr lvl="1"/>
            <a:r>
              <a:rPr lang="en-US" altLang="en-US" smtClean="0"/>
              <a:t>Intoxicated patients (ED)</a:t>
            </a:r>
            <a:endParaRPr lang="en-US" altLang="en-US" smtClean="0"/>
          </a:p>
        </p:txBody>
      </p:sp>
      <p:pic>
        <p:nvPicPr>
          <p:cNvPr id="7171" name="Picture 7" descr="angry_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08400"/>
            <a:ext cx="31226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</a:t>
            </a:r>
            <a:endParaRPr lang="en-US" altLang="en-US" smtClean="0"/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Look for signs that might predict combative behaviors.</a:t>
            </a:r>
          </a:p>
          <a:p>
            <a:pPr lvl="1"/>
            <a:r>
              <a:rPr lang="en-US" altLang="en-US" smtClean="0"/>
              <a:t>Irritability, frustration,</a:t>
            </a:r>
            <a:br>
              <a:rPr lang="en-US" altLang="en-US" smtClean="0"/>
            </a:br>
            <a:r>
              <a:rPr lang="en-US" altLang="en-US" smtClean="0"/>
              <a:t>excessive anger</a:t>
            </a:r>
          </a:p>
          <a:p>
            <a:pPr lvl="1"/>
            <a:r>
              <a:rPr lang="en-US" altLang="en-US" smtClean="0"/>
              <a:t>Demand for attention/</a:t>
            </a:r>
            <a:br>
              <a:rPr lang="en-US" altLang="en-US" smtClean="0"/>
            </a:br>
            <a:r>
              <a:rPr lang="en-US" altLang="en-US" smtClean="0"/>
              <a:t>repetitive questions</a:t>
            </a:r>
          </a:p>
          <a:p>
            <a:pPr lvl="1"/>
            <a:r>
              <a:rPr lang="en-US" altLang="en-US" smtClean="0"/>
              <a:t>Irrational refusal of care</a:t>
            </a:r>
          </a:p>
          <a:p>
            <a:pPr lvl="1"/>
            <a:r>
              <a:rPr lang="en-US" altLang="en-US" smtClean="0"/>
              <a:t>Screaming, cursing,                     threats</a:t>
            </a:r>
            <a:endParaRPr lang="en-US" altLang="en-US" smtClean="0"/>
          </a:p>
        </p:txBody>
      </p:sp>
      <p:pic>
        <p:nvPicPr>
          <p:cNvPr id="8195" name="Picture 5" descr="argu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5185" r="29439" b="26083"/>
          <a:stretch>
            <a:fillRect/>
          </a:stretch>
        </p:blipFill>
        <p:spPr bwMode="auto">
          <a:xfrm>
            <a:off x="6483350" y="3213100"/>
            <a:ext cx="2390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eyeto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6463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</a:t>
            </a:r>
            <a:endParaRPr lang="en-US" altLang="en-US" smtClean="0"/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Use prevention/management strategies.</a:t>
            </a:r>
          </a:p>
          <a:p>
            <a:pPr lvl="1"/>
            <a:r>
              <a:rPr lang="en-US" altLang="en-US" dirty="0" smtClean="0"/>
              <a:t>Get a good history.</a:t>
            </a:r>
          </a:p>
          <a:p>
            <a:pPr lvl="1"/>
            <a:r>
              <a:rPr lang="en-US" altLang="en-US" dirty="0" smtClean="0"/>
              <a:t>Always be aware of</a:t>
            </a:r>
            <a:br>
              <a:rPr lang="en-US" altLang="en-US" dirty="0" smtClean="0"/>
            </a:br>
            <a:r>
              <a:rPr lang="en-US" altLang="en-US" dirty="0" smtClean="0"/>
              <a:t>patient’s mood.</a:t>
            </a:r>
          </a:p>
          <a:p>
            <a:pPr lvl="1"/>
            <a:r>
              <a:rPr lang="en-US" altLang="en-US" dirty="0" smtClean="0"/>
              <a:t>Present a calm, caring</a:t>
            </a:r>
            <a:br>
              <a:rPr lang="en-US" altLang="en-US" dirty="0" smtClean="0"/>
            </a:br>
            <a:r>
              <a:rPr lang="en-US" altLang="en-US" dirty="0" smtClean="0"/>
              <a:t>attitude.</a:t>
            </a:r>
          </a:p>
          <a:p>
            <a:pPr lvl="1"/>
            <a:r>
              <a:rPr lang="en-US" altLang="en-US" dirty="0" smtClean="0"/>
              <a:t>Use de-escalation</a:t>
            </a:r>
            <a:br>
              <a:rPr lang="en-US" altLang="en-US" dirty="0" smtClean="0"/>
            </a:br>
            <a:r>
              <a:rPr lang="en-US" altLang="en-US" dirty="0" smtClean="0"/>
              <a:t>techniques.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</a:t>
            </a:r>
            <a:endParaRPr lang="en-US" altLang="en-US" smtClean="0"/>
          </a:p>
        </p:txBody>
      </p:sp>
      <p:sp>
        <p:nvSpPr>
          <p:cNvPr id="67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4724399" cy="4525963"/>
          </a:xfrm>
        </p:spPr>
        <p:txBody>
          <a:bodyPr/>
          <a:lstStyle/>
          <a:p>
            <a:r>
              <a:rPr lang="en-US" altLang="en-US" dirty="0" smtClean="0"/>
              <a:t>Keep a safe distance from the patient.</a:t>
            </a:r>
          </a:p>
          <a:p>
            <a:r>
              <a:rPr lang="en-US" altLang="en-US" dirty="0" smtClean="0"/>
              <a:t>Work in teams.</a:t>
            </a:r>
          </a:p>
          <a:p>
            <a:r>
              <a:rPr lang="en-US" altLang="en-US" dirty="0" smtClean="0"/>
              <a:t>Address patient’s needs promptly.</a:t>
            </a:r>
            <a:endParaRPr lang="en-US" altLang="en-US" dirty="0" smtClean="0"/>
          </a:p>
        </p:txBody>
      </p:sp>
      <p:pic>
        <p:nvPicPr>
          <p:cNvPr id="679941" name="Picture 5" descr="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r="25233"/>
          <a:stretch>
            <a:fillRect/>
          </a:stretch>
        </p:blipFill>
        <p:spPr bwMode="auto">
          <a:xfrm>
            <a:off x="5334000" y="1958384"/>
            <a:ext cx="30321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259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Impact</vt:lpstr>
      <vt:lpstr>Arial Black</vt:lpstr>
      <vt:lpstr>Ebrima</vt:lpstr>
      <vt:lpstr>Tw Cen MT Condensed</vt:lpstr>
      <vt:lpstr>Default Design</vt:lpstr>
      <vt:lpstr>Custom Design</vt:lpstr>
      <vt:lpstr>PowerPoint Presentation</vt:lpstr>
      <vt:lpstr>Objectives</vt:lpstr>
      <vt:lpstr>Did You Know?</vt:lpstr>
      <vt:lpstr>Who Is At Risk In Healthcare?</vt:lpstr>
      <vt:lpstr>Where Does Violence Occur In Healthcare?</vt:lpstr>
      <vt:lpstr>What Can You Do?</vt:lpstr>
      <vt:lpstr>What Can You Do?</vt:lpstr>
      <vt:lpstr>What Can You Do?</vt:lpstr>
      <vt:lpstr>What Can You Do?</vt:lpstr>
      <vt:lpstr>What Can You Do?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jwiese</dc:creator>
  <cp:lastModifiedBy>Sara Hance</cp:lastModifiedBy>
  <cp:revision>83</cp:revision>
  <dcterms:created xsi:type="dcterms:W3CDTF">2009-10-21T19:13:48Z</dcterms:created>
  <dcterms:modified xsi:type="dcterms:W3CDTF">2018-06-04T16:33:04Z</dcterms:modified>
</cp:coreProperties>
</file>